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66" r:id="rId2"/>
    <p:sldId id="3072" r:id="rId3"/>
    <p:sldId id="3251" r:id="rId4"/>
    <p:sldId id="3659" r:id="rId5"/>
    <p:sldId id="3211" r:id="rId6"/>
    <p:sldId id="3660" r:id="rId7"/>
    <p:sldId id="3661" r:id="rId8"/>
    <p:sldId id="3662" r:id="rId9"/>
    <p:sldId id="3663" r:id="rId10"/>
    <p:sldId id="3664" r:id="rId11"/>
    <p:sldId id="3665" r:id="rId12"/>
    <p:sldId id="3668" r:id="rId13"/>
    <p:sldId id="3671" r:id="rId14"/>
    <p:sldId id="3669" r:id="rId15"/>
    <p:sldId id="3670" r:id="rId16"/>
    <p:sldId id="3673" r:id="rId17"/>
    <p:sldId id="3674" r:id="rId18"/>
    <p:sldId id="3675" r:id="rId19"/>
    <p:sldId id="3676" r:id="rId20"/>
    <p:sldId id="3677" r:id="rId21"/>
    <p:sldId id="3678" r:id="rId22"/>
    <p:sldId id="3679" r:id="rId23"/>
    <p:sldId id="3597" r:id="rId24"/>
    <p:sldId id="2879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楷体_GB2312" pitchFamily="49" charset="-122"/>
        <a:ea typeface="方正小标宋简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FF"/>
    <a:srgbClr val="000000"/>
    <a:srgbClr val="4F00FF"/>
    <a:srgbClr val="99CCFF"/>
    <a:srgbClr val="CC0099"/>
    <a:srgbClr val="FF0066"/>
    <a:srgbClr val="FF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85"/>
    <p:restoredTop sz="86392"/>
  </p:normalViewPr>
  <p:slideViewPr>
    <p:cSldViewPr snapToGrid="0" showGuides="1">
      <p:cViewPr varScale="1">
        <p:scale>
          <a:sx n="58" d="100"/>
          <a:sy n="58" d="100"/>
        </p:scale>
        <p:origin x="-122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329" cy="7632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楷体_GB2312" pitchFamily="49" charset="-122"/>
                <a:ea typeface="方正小标宋简体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04688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696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8888" y="239713"/>
            <a:ext cx="7050087" cy="6477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5288" y="1341438"/>
            <a:ext cx="8215312" cy="4678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楷体_GB2312" pitchFamily="49" charset="-122"/>
                <a:ea typeface="方正小标宋简体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Untitled-2"/>
          <p:cNvPicPr>
            <a:picLocks noChangeAspect="1"/>
          </p:cNvPicPr>
          <p:nvPr/>
        </p:nvPicPr>
        <p:blipFill>
          <a:blip r:embed="rId14"/>
          <a:srcRect r="16809"/>
          <a:stretch>
            <a:fillRect/>
          </a:stretch>
        </p:blipFill>
        <p:spPr>
          <a:xfrm>
            <a:off x="3752850" y="6529388"/>
            <a:ext cx="5391150" cy="32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22"/>
          <p:cNvPicPr>
            <a:picLocks noChangeAspect="1"/>
          </p:cNvPicPr>
          <p:nvPr/>
        </p:nvPicPr>
        <p:blipFill>
          <a:blip r:embed="rId15">
            <a:lum bright="-6000" contrast="6000"/>
          </a:blip>
          <a:stretch>
            <a:fillRect/>
          </a:stretch>
        </p:blipFill>
        <p:spPr>
          <a:xfrm>
            <a:off x="854075" y="0"/>
            <a:ext cx="8289925" cy="74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24" descr="博学笃行"/>
          <p:cNvPicPr>
            <a:picLocks noChangeAspect="1"/>
          </p:cNvPicPr>
          <p:nvPr/>
        </p:nvPicPr>
        <p:blipFill>
          <a:blip r:embed="rId16">
            <a:lum bright="-42001" contrast="35999"/>
          </a:blip>
          <a:stretch>
            <a:fillRect/>
          </a:stretch>
        </p:blipFill>
        <p:spPr>
          <a:xfrm>
            <a:off x="5991225" y="6537325"/>
            <a:ext cx="1262063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25" descr="盛德日新"/>
          <p:cNvPicPr>
            <a:picLocks noChangeAspect="1"/>
          </p:cNvPicPr>
          <p:nvPr/>
        </p:nvPicPr>
        <p:blipFill>
          <a:blip r:embed="rId17">
            <a:lum bright="-42001" contrast="35999"/>
          </a:blip>
          <a:stretch>
            <a:fillRect/>
          </a:stretch>
        </p:blipFill>
        <p:spPr>
          <a:xfrm>
            <a:off x="7720013" y="6546850"/>
            <a:ext cx="1233487" cy="36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28"/>
          <p:cNvPicPr>
            <a:picLocks noChangeAspect="1"/>
          </p:cNvPicPr>
          <p:nvPr/>
        </p:nvPicPr>
        <p:blipFill>
          <a:blip r:embed="rId18">
            <a:lum bright="-6000" contrast="6000"/>
          </a:blip>
          <a:stretch>
            <a:fillRect/>
          </a:stretch>
        </p:blipFill>
        <p:spPr>
          <a:xfrm>
            <a:off x="0" y="781050"/>
            <a:ext cx="9144000" cy="7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811213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38" descr="湘潭大学 校徽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00" y="88900"/>
            <a:ext cx="569913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1" descr="拱门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31138" y="38100"/>
            <a:ext cx="11461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1116013" y="1196975"/>
            <a:ext cx="7162800" cy="1727200"/>
          </a:xfrm>
          <a:noFill/>
          <a:ln>
            <a:noFill/>
          </a:ln>
        </p:spPr>
        <p:txBody>
          <a:bodyPr anchor="ctr"/>
          <a:lstStyle/>
          <a:p>
            <a:pPr>
              <a:buClrTx/>
              <a:buSzTx/>
              <a:buFontTx/>
            </a:pPr>
            <a:r>
              <a:rPr lang="zh-CN" altLang="zh-CN" dirty="0"/>
              <a:t>创新人才培养改革的认识与实践</a:t>
            </a:r>
            <a:endParaRPr lang="zh-CN" altLang="zh-CN" sz="4400" dirty="0"/>
          </a:p>
        </p:txBody>
      </p:sp>
      <p:pic>
        <p:nvPicPr>
          <p:cNvPr id="2" name="Picture 6" descr="背景图-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11"/>
          <p:cNvSpPr txBox="1"/>
          <p:nvPr/>
        </p:nvSpPr>
        <p:spPr>
          <a:xfrm>
            <a:off x="704850" y="2633345"/>
            <a:ext cx="83296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</a:pP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124" name="TextBox 12"/>
          <p:cNvSpPr txBox="1"/>
          <p:nvPr/>
        </p:nvSpPr>
        <p:spPr>
          <a:xfrm>
            <a:off x="1581150" y="3712845"/>
            <a:ext cx="6877050" cy="576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湘潭大学公共管理学院    王协舟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675640" y="2692503"/>
            <a:ext cx="8329613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湘潭大学档案学一流本科专业建设情况汇报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"/>
          <p:cNvSpPr>
            <a:spLocks noGrp="1"/>
          </p:cNvSpPr>
          <p:nvPr>
            <p:ph type="title"/>
          </p:nvPr>
        </p:nvSpPr>
        <p:spPr>
          <a:xfrm>
            <a:off x="344805" y="1766570"/>
            <a:ext cx="8647430" cy="4384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200000"/>
              </a:lnSpc>
            </a:pP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第三部分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b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148"/>
          <p:cNvSpPr/>
          <p:nvPr/>
        </p:nvSpPr>
        <p:spPr>
          <a:xfrm>
            <a:off x="803593" y="3088005"/>
            <a:ext cx="571500" cy="1588"/>
          </a:xfrm>
          <a:prstGeom prst="line">
            <a:avLst/>
          </a:prstGeom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92393" y="2412683"/>
            <a:ext cx="1397000" cy="3175"/>
          </a:xfrm>
          <a:prstGeom prst="line">
            <a:avLst/>
          </a:prstGeom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148" name="矩形 18"/>
          <p:cNvSpPr/>
          <p:nvPr/>
        </p:nvSpPr>
        <p:spPr>
          <a:xfrm>
            <a:off x="1200150" y="2479040"/>
            <a:ext cx="7301865" cy="37846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4575175"/>
            <a:ext cx="2533274" cy="1692000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505460" y="1328420"/>
            <a:ext cx="5614670" cy="521970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sym typeface="Arial" panose="020B0604020202020204" pitchFamily="34" charset="0"/>
              </a:rPr>
              <a:t>档案学专业课程建设的问题与举措</a:t>
            </a:r>
          </a:p>
        </p:txBody>
      </p: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18"/>
          <p:cNvSpPr/>
          <p:nvPr/>
        </p:nvSpPr>
        <p:spPr>
          <a:xfrm>
            <a:off x="1287780" y="2902585"/>
            <a:ext cx="2987675" cy="186204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课程</a:t>
            </a:r>
            <a:r>
              <a:rPr lang="zh-CN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体系结构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不优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优质课</a:t>
            </a:r>
            <a:r>
              <a:rPr lang="zh-CN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程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资源较少</a:t>
            </a: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课程资源共享较难</a:t>
            </a:r>
          </a:p>
        </p:txBody>
      </p:sp>
      <p:sp>
        <p:nvSpPr>
          <p:cNvPr id="8" name="右箭头 7"/>
          <p:cNvSpPr/>
          <p:nvPr/>
        </p:nvSpPr>
        <p:spPr>
          <a:xfrm>
            <a:off x="4286885" y="3629978"/>
            <a:ext cx="576000" cy="540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4" name="矩形 18"/>
          <p:cNvSpPr/>
          <p:nvPr/>
        </p:nvSpPr>
        <p:spPr>
          <a:xfrm>
            <a:off x="4862195" y="2956560"/>
            <a:ext cx="3520440" cy="186118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顶层设计人才培养方案</a:t>
            </a: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全面革新课程体系结构</a:t>
            </a: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自主开发精品在线课程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060" y="4839970"/>
            <a:ext cx="1872000" cy="1404000"/>
          </a:xfrm>
          <a:prstGeom prst="rect">
            <a:avLst/>
          </a:prstGeom>
        </p:spPr>
      </p:pic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470218" y="2236788"/>
            <a:ext cx="1800225" cy="366712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20" name="直接连接符 148"/>
          <p:cNvSpPr/>
          <p:nvPr/>
        </p:nvSpPr>
        <p:spPr>
          <a:xfrm>
            <a:off x="564198" y="3063875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-151130" y="2310448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360045" y="1075690"/>
            <a:ext cx="3452495" cy="5530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  <a:spcAft>
                <a:spcPts val="24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顶层设计</a:t>
            </a:r>
            <a:r>
              <a:rPr lang="zh-CN" altLang="en-US" sz="24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人才培养方案</a:t>
            </a:r>
          </a:p>
        </p:txBody>
      </p:sp>
      <p:sp>
        <p:nvSpPr>
          <p:cNvPr id="30726" name="矩形 18"/>
          <p:cNvSpPr/>
          <p:nvPr/>
        </p:nvSpPr>
        <p:spPr>
          <a:xfrm>
            <a:off x="818515" y="1720215"/>
            <a:ext cx="7778115" cy="4810760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en-US" altLang="zh-CN"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en-US" altLang="zh-CN"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en-US" altLang="zh-CN" sz="2400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812540" y="3953510"/>
            <a:ext cx="408305" cy="13970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矩形 2"/>
          <p:cNvSpPr/>
          <p:nvPr/>
        </p:nvSpPr>
        <p:spPr>
          <a:xfrm>
            <a:off x="1785620" y="2207895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培养目标</a:t>
            </a:r>
          </a:p>
        </p:txBody>
      </p:sp>
      <p:sp>
        <p:nvSpPr>
          <p:cNvPr id="4" name="矩形 3"/>
          <p:cNvSpPr/>
          <p:nvPr/>
        </p:nvSpPr>
        <p:spPr>
          <a:xfrm>
            <a:off x="4185285" y="2207895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学生需求</a:t>
            </a:r>
          </a:p>
        </p:txBody>
      </p:sp>
      <p:sp>
        <p:nvSpPr>
          <p:cNvPr id="5" name="矩形 4"/>
          <p:cNvSpPr/>
          <p:nvPr/>
        </p:nvSpPr>
        <p:spPr>
          <a:xfrm>
            <a:off x="6744970" y="2207895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培养目标</a:t>
            </a:r>
          </a:p>
        </p:txBody>
      </p:sp>
      <p:cxnSp>
        <p:nvCxnSpPr>
          <p:cNvPr id="6" name="直接箭头连接符 5"/>
          <p:cNvCxnSpPr>
            <a:stCxn id="3" idx="3"/>
            <a:endCxn id="4" idx="1"/>
          </p:cNvCxnSpPr>
          <p:nvPr/>
        </p:nvCxnSpPr>
        <p:spPr>
          <a:xfrm>
            <a:off x="3069590" y="2407285"/>
            <a:ext cx="1115695" cy="0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3239770" y="2418080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满足</a:t>
            </a:r>
          </a:p>
        </p:txBody>
      </p:sp>
      <p:sp>
        <p:nvSpPr>
          <p:cNvPr id="8" name="椭圆 7"/>
          <p:cNvSpPr/>
          <p:nvPr/>
        </p:nvSpPr>
        <p:spPr>
          <a:xfrm>
            <a:off x="4185920" y="3670935"/>
            <a:ext cx="1355090" cy="56388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>
              <a:buClrTx/>
              <a:buSzTx/>
            </a:pPr>
            <a:r>
              <a:rPr lang="zh-CN" altLang="en-US" b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+mn-ea"/>
              </a:rPr>
              <a:t> 学生</a:t>
            </a:r>
          </a:p>
        </p:txBody>
      </p:sp>
      <p:sp>
        <p:nvSpPr>
          <p:cNvPr id="9" name="矩形 8"/>
          <p:cNvSpPr/>
          <p:nvPr/>
        </p:nvSpPr>
        <p:spPr>
          <a:xfrm>
            <a:off x="4185920" y="5269230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教学计划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4713605" y="2692400"/>
            <a:ext cx="5080" cy="91757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" name="直接箭头连接符 10"/>
          <p:cNvCxnSpPr/>
          <p:nvPr/>
        </p:nvCxnSpPr>
        <p:spPr>
          <a:xfrm flipH="1">
            <a:off x="4713605" y="4321175"/>
            <a:ext cx="13970" cy="914400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2" name="矩形 11"/>
          <p:cNvSpPr/>
          <p:nvPr/>
        </p:nvSpPr>
        <p:spPr>
          <a:xfrm>
            <a:off x="1785620" y="5269230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课程体系</a:t>
            </a:r>
          </a:p>
        </p:txBody>
      </p:sp>
      <p:sp>
        <p:nvSpPr>
          <p:cNvPr id="13" name="矩形 12"/>
          <p:cNvSpPr/>
          <p:nvPr/>
        </p:nvSpPr>
        <p:spPr>
          <a:xfrm>
            <a:off x="1785620" y="3753485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毕业要求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23995" y="4563745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执行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084195" y="5466715"/>
            <a:ext cx="1086485" cy="444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直接箭头连接符 15"/>
          <p:cNvCxnSpPr/>
          <p:nvPr/>
        </p:nvCxnSpPr>
        <p:spPr>
          <a:xfrm flipH="1" flipV="1">
            <a:off x="2421255" y="4174490"/>
            <a:ext cx="13335" cy="1043940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" name="直接箭头连接符 16"/>
          <p:cNvCxnSpPr/>
          <p:nvPr/>
        </p:nvCxnSpPr>
        <p:spPr>
          <a:xfrm flipH="1" flipV="1">
            <a:off x="2407920" y="2658110"/>
            <a:ext cx="13335" cy="1043940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" name="文本框 17"/>
          <p:cNvSpPr txBox="1"/>
          <p:nvPr/>
        </p:nvSpPr>
        <p:spPr>
          <a:xfrm>
            <a:off x="3246755" y="5082540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优化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71955" y="4564380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实现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45920" y="2945765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达成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345815" y="3343910"/>
            <a:ext cx="549910" cy="1376045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>
              <a:buClrTx/>
              <a:buSzTx/>
            </a:pPr>
            <a:r>
              <a:rPr lang="zh-CN" altLang="en-US" b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+mn-ea"/>
              </a:rPr>
              <a:t>正向实施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541010" y="2412365"/>
            <a:ext cx="1115695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6" name="矩形 25"/>
          <p:cNvSpPr/>
          <p:nvPr/>
        </p:nvSpPr>
        <p:spPr>
          <a:xfrm>
            <a:off x="6744970" y="3753485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毕业要求</a:t>
            </a:r>
          </a:p>
        </p:txBody>
      </p:sp>
      <p:sp>
        <p:nvSpPr>
          <p:cNvPr id="28" name="矩形 27"/>
          <p:cNvSpPr/>
          <p:nvPr/>
        </p:nvSpPr>
        <p:spPr>
          <a:xfrm>
            <a:off x="6744970" y="5269865"/>
            <a:ext cx="1284605" cy="39878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楷体_GB2312" pitchFamily="49" charset="-122"/>
                <a:ea typeface="方正小标宋简体" charset="-122"/>
              </a:rPr>
              <a:t>课程体系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7369175" y="2674620"/>
            <a:ext cx="12700" cy="107569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0" name="直接箭头连接符 29"/>
          <p:cNvCxnSpPr/>
          <p:nvPr/>
        </p:nvCxnSpPr>
        <p:spPr>
          <a:xfrm>
            <a:off x="7381875" y="4193540"/>
            <a:ext cx="12700" cy="107569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" name="直接箭头连接符 30"/>
          <p:cNvCxnSpPr/>
          <p:nvPr/>
        </p:nvCxnSpPr>
        <p:spPr>
          <a:xfrm flipH="1" flipV="1">
            <a:off x="5485765" y="5455285"/>
            <a:ext cx="1217930" cy="1143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2" name="直接箭头连接符 31"/>
          <p:cNvCxnSpPr/>
          <p:nvPr/>
        </p:nvCxnSpPr>
        <p:spPr>
          <a:xfrm flipV="1">
            <a:off x="5013960" y="4255135"/>
            <a:ext cx="12700" cy="9525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3" name="直接箭头连接符 32"/>
          <p:cNvCxnSpPr/>
          <p:nvPr/>
        </p:nvCxnSpPr>
        <p:spPr>
          <a:xfrm flipV="1">
            <a:off x="5001260" y="2665095"/>
            <a:ext cx="12700" cy="9525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4" name="圆角矩形 33"/>
          <p:cNvSpPr/>
          <p:nvPr/>
        </p:nvSpPr>
        <p:spPr>
          <a:xfrm>
            <a:off x="5922645" y="3343910"/>
            <a:ext cx="549910" cy="1376045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>
              <a:buClrTx/>
              <a:buSzTx/>
            </a:pPr>
            <a:r>
              <a:rPr lang="zh-CN" altLang="en-US" b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+mn-ea"/>
              </a:rPr>
              <a:t>反向设计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 flipV="1">
            <a:off x="5564505" y="3953510"/>
            <a:ext cx="344170" cy="1079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6" name="文本框 35"/>
          <p:cNvSpPr txBox="1"/>
          <p:nvPr/>
        </p:nvSpPr>
        <p:spPr>
          <a:xfrm>
            <a:off x="5710555" y="2419350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定位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94575" y="2941955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细化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394575" y="4563745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设计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816600" y="5074285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安排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968875" y="2981325"/>
            <a:ext cx="76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明确</a:t>
            </a: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995680" y="1966595"/>
            <a:ext cx="7395845" cy="139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3" name="直接箭头连接符 42"/>
          <p:cNvCxnSpPr/>
          <p:nvPr/>
        </p:nvCxnSpPr>
        <p:spPr>
          <a:xfrm>
            <a:off x="8418195" y="1989455"/>
            <a:ext cx="29210" cy="40049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4" name="直接箭头连接符 43"/>
          <p:cNvCxnSpPr/>
          <p:nvPr/>
        </p:nvCxnSpPr>
        <p:spPr>
          <a:xfrm flipH="1" flipV="1">
            <a:off x="1024255" y="5965825"/>
            <a:ext cx="7394575" cy="1079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5" name="直接箭头连接符 44"/>
          <p:cNvCxnSpPr/>
          <p:nvPr/>
        </p:nvCxnSpPr>
        <p:spPr>
          <a:xfrm flipV="1">
            <a:off x="995680" y="1995170"/>
            <a:ext cx="15240" cy="398589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6" name="文本框 45"/>
          <p:cNvSpPr txBox="1"/>
          <p:nvPr/>
        </p:nvSpPr>
        <p:spPr>
          <a:xfrm>
            <a:off x="1406525" y="6103620"/>
            <a:ext cx="1351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反向设计</a:t>
            </a: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2725420" y="6329680"/>
            <a:ext cx="527050" cy="762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8" name="文本框 47"/>
          <p:cNvSpPr txBox="1"/>
          <p:nvPr/>
        </p:nvSpPr>
        <p:spPr>
          <a:xfrm>
            <a:off x="3547745" y="6100445"/>
            <a:ext cx="1351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正向实施</a:t>
            </a: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4989195" y="6303010"/>
            <a:ext cx="549910" cy="7620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1" name="文本框 50"/>
          <p:cNvSpPr txBox="1"/>
          <p:nvPr/>
        </p:nvSpPr>
        <p:spPr>
          <a:xfrm>
            <a:off x="5989320" y="6103620"/>
            <a:ext cx="1351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持续改进</a:t>
            </a: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7341870" y="6279515"/>
            <a:ext cx="590550" cy="69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5" name="直接箭头连接符 54"/>
          <p:cNvCxnSpPr/>
          <p:nvPr/>
        </p:nvCxnSpPr>
        <p:spPr>
          <a:xfrm>
            <a:off x="3655060" y="5477510"/>
            <a:ext cx="94869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3" name="云形标注 52"/>
          <p:cNvSpPr/>
          <p:nvPr/>
        </p:nvSpPr>
        <p:spPr>
          <a:xfrm>
            <a:off x="955675" y="1980758"/>
            <a:ext cx="7327900" cy="3582920"/>
          </a:xfrm>
          <a:prstGeom prst="cloudCallout">
            <a:avLst>
              <a:gd name="adj1" fmla="val -14176"/>
              <a:gd name="adj2" fmla="val -61388"/>
            </a:avLst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ea typeface="楷体_GB2312" pitchFamily="49" charset="-122"/>
                <a:sym typeface="Arial" panose="020B0604020202020204" pitchFamily="34" charset="0"/>
              </a:rPr>
              <a:t>借鉴工程教育认证思想，强化人才培养顶层设计，以学生需求为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中心，以成果产出为导向，以</a:t>
            </a:r>
            <a:r>
              <a:rPr lang="zh-CN" altLang="en-US" b="1" dirty="0">
                <a:ea typeface="楷体_GB2312" pitchFamily="49" charset="-122"/>
                <a:sym typeface="Arial" panose="020B0604020202020204" pitchFamily="34" charset="0"/>
              </a:rPr>
              <a:t>持续改进为目标，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实现</a:t>
            </a:r>
            <a:r>
              <a:rPr lang="zh-CN" altLang="en-US" b="1" dirty="0" smtClean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“科学</a:t>
            </a: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设计—有效执行—正确评价—及时反馈—持续</a:t>
            </a:r>
            <a:r>
              <a:rPr lang="zh-CN" altLang="en-US" b="1" dirty="0" smtClean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改进”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的人才培养长效</a:t>
            </a:r>
            <a:r>
              <a:rPr lang="zh-CN" altLang="en-US" b="1" dirty="0">
                <a:ea typeface="楷体_GB2312" pitchFamily="49" charset="-122"/>
                <a:sym typeface="Arial" panose="020B0604020202020204" pitchFamily="34" charset="0"/>
              </a:rPr>
              <a:t>机制。</a:t>
            </a:r>
          </a:p>
        </p:txBody>
      </p:sp>
      <p:sp>
        <p:nvSpPr>
          <p:cNvPr id="2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148"/>
          <p:cNvSpPr/>
          <p:nvPr/>
        </p:nvSpPr>
        <p:spPr>
          <a:xfrm>
            <a:off x="562251" y="2880360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-130492" y="2180272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7891" name="Text Box 5"/>
          <p:cNvSpPr txBox="1"/>
          <p:nvPr/>
        </p:nvSpPr>
        <p:spPr>
          <a:xfrm>
            <a:off x="275590" y="1140731"/>
            <a:ext cx="3568065" cy="47561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全面革新课程体系结构</a:t>
            </a:r>
          </a:p>
        </p:txBody>
      </p:sp>
      <p:sp>
        <p:nvSpPr>
          <p:cNvPr id="37893" name="矩形 18"/>
          <p:cNvSpPr/>
          <p:nvPr/>
        </p:nvSpPr>
        <p:spPr>
          <a:xfrm>
            <a:off x="889634" y="2007595"/>
            <a:ext cx="7710079" cy="429861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重构公共基础课程体系</a:t>
            </a:r>
          </a:p>
          <a:p>
            <a:pPr marL="800100" lvl="1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设计</a:t>
            </a:r>
            <a:r>
              <a:rPr lang="en-US" altLang="zh-CN" sz="2400" b="1" dirty="0">
                <a:ea typeface="楷体_GB2312" pitchFamily="49" charset="-122"/>
                <a:sym typeface="Arial" panose="020B0604020202020204" pitchFamily="34" charset="0"/>
              </a:rPr>
              <a:t>20</a:t>
            </a: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学分自主发展性课程</a:t>
            </a:r>
          </a:p>
          <a:p>
            <a:pPr marL="1080135" lvl="2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发挥综合性大学优势，强化自主拓展性课程，由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在湘潭大学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攻</a:t>
            </a:r>
            <a:r>
              <a:rPr lang="zh-CN" altLang="en-US" sz="2400" b="1" smtClean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读某专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业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转变为</a:t>
            </a:r>
            <a:r>
              <a:rPr lang="en-US" altLang="zh-CN" sz="2400" b="1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“</a:t>
            </a:r>
            <a:r>
              <a:rPr lang="en-US" altLang="zh-CN" sz="2400" b="1" smtClean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在</a:t>
            </a:r>
            <a:r>
              <a:rPr lang="zh-CN" altLang="en-US" sz="2400" b="1" smtClean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某</a:t>
            </a:r>
            <a:r>
              <a:rPr lang="en-US" altLang="zh-CN" sz="2400" b="1" smtClean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专业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认识</a:t>
            </a:r>
            <a:r>
              <a:rPr lang="en-US" altLang="zh-CN" sz="2400" b="1" dirty="0" err="1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湘潭大学</a:t>
            </a:r>
            <a:r>
              <a:rPr lang="en-US" altLang="zh-CN" sz="2400" b="1" dirty="0">
                <a:solidFill>
                  <a:srgbClr val="FF0000"/>
                </a:solidFill>
                <a:ea typeface="楷体_GB2312" pitchFamily="49" charset="-122"/>
                <a:sym typeface="Arial" panose="020B0604020202020204" pitchFamily="34" charset="0"/>
              </a:rPr>
              <a:t>”。</a:t>
            </a:r>
          </a:p>
          <a:p>
            <a:pPr marL="1537335" lvl="3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设立课程超市，全校任意选修</a:t>
            </a:r>
            <a:endParaRPr lang="en-US" altLang="zh-CN" sz="2400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1537335" lvl="3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教师挂牌上课，学生自由选课</a:t>
            </a:r>
            <a:endParaRPr lang="zh-CN" altLang="zh-CN" sz="2400" b="1" dirty="0"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470218" y="2306280"/>
            <a:ext cx="1800225" cy="366712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20" name="直接连接符 148"/>
          <p:cNvSpPr/>
          <p:nvPr/>
        </p:nvSpPr>
        <p:spPr>
          <a:xfrm>
            <a:off x="564833" y="2820312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-3810" y="2252622"/>
            <a:ext cx="1137920" cy="63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360045" y="1178202"/>
            <a:ext cx="3571240" cy="47561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全面革新课程体系结构</a:t>
            </a:r>
            <a:endParaRPr lang="zh-CN" altLang="en-US" sz="2400" b="1" dirty="0">
              <a:solidFill>
                <a:schemeClr val="bg1"/>
              </a:solidFill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37893" name="矩形 18"/>
          <p:cNvSpPr/>
          <p:nvPr/>
        </p:nvSpPr>
        <p:spPr>
          <a:xfrm>
            <a:off x="955675" y="2024022"/>
            <a:ext cx="7785554" cy="415671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342900" indent="-342900" algn="l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charset="0"/>
              <a:buChar char="n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构建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课程设置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—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毕业要求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对应关系矩阵</a:t>
            </a:r>
          </a:p>
          <a:p>
            <a:pPr marL="800100" lvl="1" indent="-342900" algn="l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将人才培养目标细化为具体的毕业要求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项）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，每一项毕业要求的达成对应到具体的支撑课程；</a:t>
            </a:r>
          </a:p>
          <a:p>
            <a:pPr marL="800100" lvl="1" indent="-342900" algn="l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课程菜单中的所有课程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（69门）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，根据课程目的与功能，具体对应到不同的毕业要求；</a:t>
            </a:r>
          </a:p>
          <a:p>
            <a:pPr marL="800100" lvl="1" indent="-342900" algn="l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符号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 H、M、L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分别表示各门课程对毕业要求的支撑强度，H-强，M-中，L-弱。</a:t>
            </a:r>
          </a:p>
        </p:txBody>
      </p: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470218" y="2121218"/>
            <a:ext cx="1800225" cy="366712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20" name="直接连接符 148"/>
          <p:cNvSpPr/>
          <p:nvPr/>
        </p:nvSpPr>
        <p:spPr>
          <a:xfrm>
            <a:off x="564833" y="1944370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340995" y="1722120"/>
            <a:ext cx="447675" cy="63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360045" y="993140"/>
            <a:ext cx="3571240" cy="47561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全面革新课程体系结构</a:t>
            </a:r>
            <a:endParaRPr lang="zh-CN" altLang="en-US" sz="2400" b="1" dirty="0">
              <a:solidFill>
                <a:schemeClr val="bg1"/>
              </a:solidFill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37893" name="矩形 18"/>
          <p:cNvSpPr/>
          <p:nvPr/>
        </p:nvSpPr>
        <p:spPr>
          <a:xfrm>
            <a:off x="838835" y="1723390"/>
            <a:ext cx="7968615" cy="41148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构建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课程设置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—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毕业要求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对应关系矩阵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" y="2134870"/>
            <a:ext cx="8959850" cy="4650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25886" y="3617676"/>
            <a:ext cx="2032544" cy="31700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借鉴国际经验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对接国家标准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严密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设计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严格执行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严肃考核</a:t>
            </a:r>
          </a:p>
          <a:p>
            <a:pPr algn="ctr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有效反馈</a:t>
            </a:r>
          </a:p>
          <a:p>
            <a:pPr algn="ctr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及时修订</a:t>
            </a:r>
          </a:p>
          <a:p>
            <a:pPr algn="ctr"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持续改进</a:t>
            </a:r>
          </a:p>
        </p:txBody>
      </p: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148"/>
          <p:cNvSpPr/>
          <p:nvPr/>
        </p:nvSpPr>
        <p:spPr>
          <a:xfrm>
            <a:off x="787164" y="2846209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87076" y="2118182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446405" y="1124724"/>
            <a:ext cx="3565525" cy="5530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  <a:spcAft>
                <a:spcPts val="24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自主开发精品在线课程</a:t>
            </a:r>
            <a:endParaRPr lang="zh-CN" altLang="en-US" sz="2400" b="1" dirty="0">
              <a:solidFill>
                <a:schemeClr val="bg1"/>
              </a:solidFill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30726" name="矩形 18"/>
          <p:cNvSpPr/>
          <p:nvPr/>
        </p:nvSpPr>
        <p:spPr>
          <a:xfrm>
            <a:off x="1170305" y="2050120"/>
            <a:ext cx="7132638" cy="428001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国家精品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资源共享课程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539750" indent="-36004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sz="2400" b="1" dirty="0" smtClean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电子</a:t>
            </a:r>
            <a:r>
              <a:rPr lang="zh-CN" sz="2400" b="1" dirty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政务</a:t>
            </a:r>
            <a:r>
              <a:rPr lang="zh-CN" sz="2400" b="1" dirty="0" smtClean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基础 </a:t>
            </a:r>
            <a:endParaRPr lang="zh-CN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负责人：何振</a:t>
            </a:r>
            <a:endParaRPr lang="en-US" altLang="zh-CN" sz="2400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sz="2400" b="1" dirty="0" smtClean="0">
                <a:ea typeface="楷体_GB2312" pitchFamily="49" charset="-122"/>
                <a:sym typeface="Arial" panose="020B0604020202020204" pitchFamily="34" charset="0"/>
              </a:rPr>
              <a:t>2010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年立项国家精品课程</a:t>
            </a:r>
            <a:endParaRPr lang="en-US" altLang="zh-CN" sz="2400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sz="2400" b="1" dirty="0">
                <a:ea typeface="楷体_GB2312" pitchFamily="49" charset="-122"/>
                <a:sym typeface="Arial" panose="020B0604020202020204" pitchFamily="34" charset="0"/>
              </a:rPr>
              <a:t>2016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年</a:t>
            </a: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立项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国家</a:t>
            </a: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精品资源共享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课程</a:t>
            </a:r>
            <a:endParaRPr lang="en-US" altLang="zh-CN" sz="2400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sz="2400" b="1" dirty="0" smtClean="0">
                <a:ea typeface="楷体_GB2312" pitchFamily="49" charset="-122"/>
                <a:sym typeface="Arial" panose="020B0604020202020204" pitchFamily="34" charset="0"/>
              </a:rPr>
              <a:t>2014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年出版配套精品课程教材</a:t>
            </a:r>
            <a:endParaRPr lang="en-US" altLang="zh-CN" sz="2400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sz="2400" b="1" dirty="0" smtClean="0">
                <a:ea typeface="楷体_GB2312" pitchFamily="49" charset="-122"/>
                <a:sym typeface="Arial" panose="020B0604020202020204" pitchFamily="34" charset="0"/>
              </a:rPr>
              <a:t>2016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年认定国家精品资源共享课程</a:t>
            </a:r>
            <a:endParaRPr lang="en-US" altLang="zh-CN" sz="2400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先后获教学成果奖校级一等奖和省级三等奖</a:t>
            </a:r>
            <a:endParaRPr lang="en-US" altLang="zh-CN" sz="2400" b="1" dirty="0"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11" name="AutoShape 4"/>
          <p:cNvSpPr/>
          <p:nvPr/>
        </p:nvSpPr>
        <p:spPr>
          <a:xfrm>
            <a:off x="4164805" y="2546228"/>
            <a:ext cx="1781600" cy="2141779"/>
          </a:xfrm>
          <a:prstGeom prst="accentCallout1">
            <a:avLst>
              <a:gd name="adj1" fmla="val 17648"/>
              <a:gd name="adj2" fmla="val -3310"/>
              <a:gd name="adj3" fmla="val 18059"/>
              <a:gd name="adj4" fmla="val -27068"/>
            </a:avLst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联合培养</a:t>
            </a:r>
            <a:endParaRPr lang="en-US" altLang="zh-CN" sz="2400" dirty="0" smtClean="0">
              <a:solidFill>
                <a:srgbClr val="FF0000"/>
              </a:solidFill>
              <a:sym typeface="+mn-ea"/>
            </a:endParaRPr>
          </a:p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专题授课</a:t>
            </a:r>
            <a:endParaRPr lang="en-US" altLang="zh-CN" sz="2400" dirty="0" smtClean="0">
              <a:solidFill>
                <a:srgbClr val="FF0000"/>
              </a:solidFill>
              <a:sym typeface="+mn-ea"/>
            </a:endParaRPr>
          </a:p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科研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促进</a:t>
            </a:r>
            <a:endParaRPr lang="en-US" altLang="zh-CN" sz="2400" dirty="0" smtClean="0">
              <a:solidFill>
                <a:srgbClr val="FF0000"/>
              </a:solidFill>
              <a:sym typeface="+mn-ea"/>
            </a:endParaRPr>
          </a:p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注重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应用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  <p:bldP spid="30726" grpId="1" animBg="1"/>
      <p:bldP spid="11" grpId="0" bldLvl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461963" y="2236788"/>
            <a:ext cx="1800225" cy="366712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20" name="直接连接符 148"/>
          <p:cNvSpPr/>
          <p:nvPr/>
        </p:nvSpPr>
        <p:spPr>
          <a:xfrm>
            <a:off x="1157288" y="3060700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457200" y="2332673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446405" y="1385570"/>
            <a:ext cx="3743325" cy="5530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  <a:spcAft>
                <a:spcPts val="24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自主开发精品在线课程</a:t>
            </a:r>
          </a:p>
        </p:txBody>
      </p:sp>
      <p:sp>
        <p:nvSpPr>
          <p:cNvPr id="30726" name="矩形 18"/>
          <p:cNvSpPr/>
          <p:nvPr/>
        </p:nvSpPr>
        <p:spPr>
          <a:xfrm>
            <a:off x="1533525" y="2239118"/>
            <a:ext cx="7132638" cy="4183196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湖南省名师空间课堂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539750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sz="2400" b="1" dirty="0" smtClean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管理学原理 </a:t>
            </a:r>
            <a:endParaRPr lang="zh-CN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负责人：王协舟</a:t>
            </a:r>
            <a:endParaRPr lang="en-US" altLang="zh-CN" sz="2400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2014年立项湖南省名师空间课堂建设项目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2016年项目</a:t>
            </a: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验收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优秀</a:t>
            </a:r>
            <a:endParaRPr lang="en-US" altLang="zh-CN" sz="2400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课程依托世界大学城网络空间</a:t>
            </a:r>
            <a:r>
              <a:rPr lang="zh-CN" altLang="en-US" sz="2400" b="1" smtClean="0">
                <a:ea typeface="楷体_GB2312" pitchFamily="49" charset="-122"/>
                <a:sym typeface="Arial" panose="020B0604020202020204" pitchFamily="34" charset="0"/>
              </a:rPr>
              <a:t>建设</a:t>
            </a:r>
            <a:endParaRPr lang="en-US" altLang="zh-CN" sz="2400" b="1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>
                <a:ea typeface="楷体_GB2312" pitchFamily="49" charset="-122"/>
                <a:sym typeface="Arial" panose="020B0604020202020204" pitchFamily="34" charset="0"/>
              </a:rPr>
              <a:t>读</a:t>
            </a:r>
            <a:r>
              <a:rPr lang="zh-CN" altLang="en-US" sz="2400" b="1" smtClean="0">
                <a:ea typeface="楷体_GB2312" pitchFamily="49" charset="-122"/>
                <a:sym typeface="Arial" panose="020B0604020202020204" pitchFamily="34" charset="0"/>
              </a:rPr>
              <a:t>者大约</a:t>
            </a:r>
            <a:r>
              <a:rPr lang="en-US" altLang="zh-CN" sz="2400" b="1" smtClean="0">
                <a:ea typeface="楷体_GB2312" pitchFamily="49" charset="-122"/>
                <a:sym typeface="Arial" panose="020B0604020202020204" pitchFamily="34" charset="0"/>
              </a:rPr>
              <a:t>24000</a:t>
            </a:r>
            <a:r>
              <a:rPr lang="zh-CN" altLang="en-US" sz="2400" b="1" smtClean="0">
                <a:ea typeface="楷体_GB2312" pitchFamily="49" charset="-122"/>
                <a:sym typeface="Arial" panose="020B0604020202020204" pitchFamily="34" charset="0"/>
              </a:rPr>
              <a:t>名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7"/>
          <p:cNvSpPr>
            <a:spLocks noGrp="1"/>
          </p:cNvSpPr>
          <p:nvPr/>
        </p:nvSpPr>
        <p:spPr>
          <a:xfrm>
            <a:off x="955675" y="131445"/>
            <a:ext cx="6577330" cy="7004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AutoShape 4"/>
          <p:cNvSpPr/>
          <p:nvPr/>
        </p:nvSpPr>
        <p:spPr>
          <a:xfrm>
            <a:off x="4510013" y="2610959"/>
            <a:ext cx="2524760" cy="2252417"/>
          </a:xfrm>
          <a:prstGeom prst="accentCallout1">
            <a:avLst>
              <a:gd name="adj1" fmla="val 17648"/>
              <a:gd name="adj2" fmla="val -3310"/>
              <a:gd name="adj3" fmla="val 18059"/>
              <a:gd name="adj4" fmla="val -27068"/>
            </a:avLst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跨学科知识整合</a:t>
            </a:r>
            <a:endParaRPr lang="en-US" altLang="zh-CN" sz="2400" b="1" dirty="0" smtClean="0">
              <a:solidFill>
                <a:srgbClr val="FF0000"/>
              </a:solidFill>
              <a:sym typeface="+mn-ea"/>
            </a:endParaRPr>
          </a:p>
          <a:p>
            <a:pPr marL="179705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跨院系组建团队</a:t>
            </a:r>
            <a:endParaRPr lang="en-US" altLang="zh-CN" sz="2400" b="1" dirty="0">
              <a:solidFill>
                <a:srgbClr val="FF0000"/>
              </a:solidFill>
              <a:sym typeface="+mn-ea"/>
            </a:endParaRPr>
          </a:p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全校性选课覆盖</a:t>
            </a:r>
          </a:p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翻转式课堂教学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  <p:bldP spid="30726" grpId="1" animBg="1"/>
      <p:bldP spid="11" grpId="0" bldLvl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461963" y="2236788"/>
            <a:ext cx="1800225" cy="366712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20" name="直接连接符 148"/>
          <p:cNvSpPr/>
          <p:nvPr/>
        </p:nvSpPr>
        <p:spPr>
          <a:xfrm>
            <a:off x="1157288" y="3060700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457200" y="2332673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446405" y="1124585"/>
            <a:ext cx="3470910" cy="5530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  <a:spcAft>
                <a:spcPts val="24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自主开发精品在线课程</a:t>
            </a:r>
          </a:p>
        </p:txBody>
      </p:sp>
      <p:sp>
        <p:nvSpPr>
          <p:cNvPr id="30726" name="矩形 18"/>
          <p:cNvSpPr/>
          <p:nvPr/>
        </p:nvSpPr>
        <p:spPr>
          <a:xfrm>
            <a:off x="1533525" y="1929448"/>
            <a:ext cx="7132638" cy="378565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精品在线开放课程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5397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sz="2400" b="1" dirty="0" smtClean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创新</a:t>
            </a:r>
            <a:r>
              <a:rPr lang="zh-CN" sz="2400" b="1" dirty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思维与科学研究</a:t>
            </a:r>
            <a:r>
              <a:rPr lang="zh-CN" sz="2400" b="1" dirty="0" smtClean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方法</a:t>
            </a:r>
            <a:endParaRPr lang="zh-CN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负责人：王协舟</a:t>
            </a:r>
            <a:endParaRPr lang="en-US" altLang="zh-CN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b="1" dirty="0" smtClean="0">
                <a:ea typeface="楷体_GB2312" pitchFamily="49" charset="-122"/>
                <a:sym typeface="Arial" panose="020B0604020202020204" pitchFamily="34" charset="0"/>
              </a:rPr>
              <a:t>2018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年立项全校</a:t>
            </a:r>
            <a:r>
              <a:rPr lang="zh-CN" altLang="en-US" b="1" dirty="0">
                <a:ea typeface="楷体_GB2312" pitchFamily="49" charset="-122"/>
                <a:sym typeface="Arial" panose="020B0604020202020204" pitchFamily="34" charset="0"/>
              </a:rPr>
              <a:t>人文素质教育核心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课程</a:t>
            </a:r>
            <a:endParaRPr lang="en-US" altLang="zh-CN" b="1" dirty="0" smtClean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b="1" dirty="0" smtClean="0">
                <a:ea typeface="楷体_GB2312" pitchFamily="49" charset="-122"/>
                <a:sym typeface="Arial" panose="020B0604020202020204" pitchFamily="34" charset="0"/>
              </a:rPr>
              <a:t>2019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年立项创新</a:t>
            </a:r>
            <a:r>
              <a:rPr lang="zh-CN" altLang="en-US" b="1" dirty="0">
                <a:ea typeface="楷体_GB2312" pitchFamily="49" charset="-122"/>
                <a:sym typeface="Arial" panose="020B0604020202020204" pitchFamily="34" charset="0"/>
              </a:rPr>
              <a:t>创业教育重点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课程</a:t>
            </a:r>
          </a:p>
          <a:p>
            <a:pPr marL="996950"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b="1" dirty="0" smtClean="0">
                <a:ea typeface="楷体_GB2312" pitchFamily="49" charset="-122"/>
                <a:sym typeface="Arial" panose="020B0604020202020204" pitchFamily="34" charset="0"/>
              </a:rPr>
              <a:t>2019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年立项校级精品在线开放课程</a:t>
            </a:r>
            <a:endParaRPr lang="zh-CN" altLang="en-US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en-US" altLang="zh-CN" b="1" smtClean="0">
                <a:ea typeface="楷体_GB2312" pitchFamily="49" charset="-122"/>
                <a:sym typeface="Arial" panose="020B0604020202020204" pitchFamily="34" charset="0"/>
              </a:rPr>
              <a:t>2019</a:t>
            </a:r>
            <a:r>
              <a:rPr lang="zh-CN" altLang="en-US" b="1" smtClean="0">
                <a:ea typeface="楷体_GB2312" pitchFamily="49" charset="-122"/>
                <a:sym typeface="Arial" panose="020B0604020202020204" pitchFamily="34" charset="0"/>
              </a:rPr>
              <a:t>年立项省</a:t>
            </a:r>
            <a:r>
              <a:rPr lang="zh-CN" altLang="en-US" b="1" dirty="0" smtClean="0">
                <a:ea typeface="楷体_GB2312" pitchFamily="49" charset="-122"/>
                <a:sym typeface="Arial" panose="020B0604020202020204" pitchFamily="34" charset="0"/>
              </a:rPr>
              <a:t>级精品</a:t>
            </a:r>
            <a:r>
              <a:rPr lang="zh-CN" altLang="en-US" b="1" dirty="0">
                <a:ea typeface="楷体_GB2312" pitchFamily="49" charset="-122"/>
                <a:sym typeface="Arial" panose="020B0604020202020204" pitchFamily="34" charset="0"/>
              </a:rPr>
              <a:t>在线开放</a:t>
            </a:r>
            <a:r>
              <a:rPr lang="zh-CN" altLang="en-US" b="1" smtClean="0">
                <a:ea typeface="楷体_GB2312" pitchFamily="49" charset="-122"/>
                <a:sym typeface="Arial" panose="020B0604020202020204" pitchFamily="34" charset="0"/>
              </a:rPr>
              <a:t>课程选题</a:t>
            </a:r>
            <a:endParaRPr lang="zh-CN" altLang="en-US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7"/>
          <p:cNvSpPr>
            <a:spLocks noGrp="1"/>
          </p:cNvSpPr>
          <p:nvPr/>
        </p:nvSpPr>
        <p:spPr>
          <a:xfrm>
            <a:off x="955675" y="98425"/>
            <a:ext cx="6577330" cy="7004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5069840" y="2132965"/>
            <a:ext cx="3497580" cy="1711325"/>
          </a:xfrm>
          <a:prstGeom prst="accentCallout1">
            <a:avLst>
              <a:gd name="adj1" fmla="val 17648"/>
              <a:gd name="adj2" fmla="val -3310"/>
              <a:gd name="adj3" fmla="val 1749"/>
              <a:gd name="adj4" fmla="val -22377"/>
            </a:avLst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文理工跨学科团队</a:t>
            </a:r>
          </a:p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线上与线下相结合</a:t>
            </a:r>
            <a:endParaRPr lang="en-US" altLang="zh-CN" sz="2400" b="1" dirty="0" smtClean="0">
              <a:solidFill>
                <a:srgbClr val="FF0000"/>
              </a:solidFill>
              <a:sym typeface="+mn-ea"/>
            </a:endParaRPr>
          </a:p>
          <a:p>
            <a:pPr marL="179705" lvl="0" indent="-179705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微型化专题化授课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  <p:bldP spid="30726" grpId="1" animBg="1"/>
      <p:bldP spid="3" grpId="0" bldLvl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24448" y="2236788"/>
            <a:ext cx="1800225" cy="366712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20" name="直接连接符 148"/>
          <p:cNvSpPr/>
          <p:nvPr/>
        </p:nvSpPr>
        <p:spPr>
          <a:xfrm>
            <a:off x="719773" y="3060700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19685" y="2332673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446405" y="1385570"/>
            <a:ext cx="3479800" cy="5530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  <a:spcAft>
                <a:spcPts val="24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  <a:sym typeface="+mn-ea"/>
              </a:rPr>
              <a:t>自主开发精品在线课程</a:t>
            </a:r>
          </a:p>
        </p:txBody>
      </p:sp>
      <p:sp>
        <p:nvSpPr>
          <p:cNvPr id="30726" name="矩形 18"/>
          <p:cNvSpPr/>
          <p:nvPr/>
        </p:nvSpPr>
        <p:spPr>
          <a:xfrm>
            <a:off x="1005840" y="2489200"/>
            <a:ext cx="7234555" cy="295084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教学示范公开课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539750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负责人：陈艳红</a:t>
            </a:r>
            <a:r>
              <a:rPr lang="zh-CN" sz="2400" b="1" dirty="0" smtClean="0">
                <a:latin typeface="楷体_GB2312" pitchFamily="49" charset="-122"/>
                <a:ea typeface="楷体_GB2312" pitchFamily="49" charset="-122"/>
                <a:sym typeface="Arial" panose="020B0604020202020204" pitchFamily="34" charset="0"/>
              </a:rPr>
              <a:t> </a:t>
            </a:r>
            <a:endParaRPr lang="zh-CN" b="1" dirty="0">
              <a:latin typeface="楷体_GB2312" pitchFamily="49" charset="-122"/>
              <a:ea typeface="楷体_GB2312" pitchFamily="49" charset="-122"/>
              <a:sym typeface="Arial" panose="020B0604020202020204" pitchFamily="34" charset="0"/>
            </a:endParaRP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专题教改立项，现场</a:t>
            </a:r>
            <a:r>
              <a:rPr lang="en-US" altLang="zh-CN" sz="2400" b="1" dirty="0" smtClean="0">
                <a:ea typeface="楷体_GB2312" pitchFamily="49" charset="-122"/>
                <a:sym typeface="Arial" panose="020B0604020202020204" pitchFamily="34" charset="0"/>
              </a:rPr>
              <a:t>案例教学</a:t>
            </a: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典型示范引导，师师</a:t>
            </a:r>
            <a:r>
              <a:rPr lang="en-US" altLang="zh-CN" sz="2400" b="1" dirty="0" smtClean="0">
                <a:ea typeface="楷体_GB2312" pitchFamily="49" charset="-122"/>
                <a:sym typeface="Arial" panose="020B0604020202020204" pitchFamily="34" charset="0"/>
              </a:rPr>
              <a:t>互动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研讨</a:t>
            </a:r>
          </a:p>
          <a:p>
            <a:pPr marL="996950" lvl="1" indent="-360045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ü"/>
            </a:pP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全程实景录像，适时循环</a:t>
            </a:r>
            <a:r>
              <a:rPr lang="en-US" altLang="zh-CN" sz="2400" b="1" dirty="0" smtClean="0">
                <a:ea typeface="楷体_GB2312" pitchFamily="49" charset="-122"/>
                <a:sym typeface="Arial" panose="020B0604020202020204" pitchFamily="34" charset="0"/>
              </a:rPr>
              <a:t>展播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7"/>
          <p:cNvSpPr>
            <a:spLocks noGrp="1"/>
          </p:cNvSpPr>
          <p:nvPr/>
        </p:nvSpPr>
        <p:spPr>
          <a:xfrm>
            <a:off x="955675" y="131445"/>
            <a:ext cx="6577330" cy="7004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  <p:bldP spid="307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621280" y="1663143"/>
            <a:ext cx="4895850" cy="434975"/>
          </a:xfrm>
          <a:prstGeom prst="roundRect">
            <a:avLst>
              <a:gd name="adj" fmla="val 11273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2593569" y="3122378"/>
            <a:ext cx="4895850" cy="434975"/>
          </a:xfrm>
          <a:prstGeom prst="roundRect">
            <a:avLst>
              <a:gd name="adj" fmla="val 11273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sp>
        <p:nvSpPr>
          <p:cNvPr id="7175" name="Rectangle 4"/>
          <p:cNvSpPr/>
          <p:nvPr/>
        </p:nvSpPr>
        <p:spPr>
          <a:xfrm>
            <a:off x="2202180" y="1865380"/>
            <a:ext cx="5314950" cy="366395"/>
          </a:xfrm>
          <a:prstGeom prst="rect">
            <a:avLst/>
          </a:prstGeom>
          <a:gradFill rotWithShape="1">
            <a:gsLst>
              <a:gs pos="0">
                <a:srgbClr val="080808">
                  <a:alpha val="79999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858010" y="1432560"/>
            <a:ext cx="6352540" cy="800100"/>
          </a:xfrm>
          <a:prstGeom prst="roundRect">
            <a:avLst>
              <a:gd name="adj" fmla="val 5444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4706"/>
                  <a:invGamma/>
                </a:srgbClr>
              </a:gs>
            </a:gsLst>
            <a:lin ang="0" scaled="1"/>
          </a:gradFill>
          <a:ln w="6350">
            <a:noFill/>
            <a:round/>
          </a:ln>
          <a:effectLst/>
        </p:spPr>
        <p:txBody>
          <a:bodyPr wrap="none" anchor="ctr"/>
          <a:lstStyle/>
          <a:p>
            <a:pPr marL="92075" marR="0" lvl="0" algn="l" defTabSz="914400" rtl="0" eaLnBrk="1" fontAlgn="base" latinLnBrk="0" hangingPunct="1">
              <a:lnSpc>
                <a:spcPct val="150000"/>
              </a:lnSpc>
              <a:buClr>
                <a:srgbClr val="E1B40C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华文细黑" pitchFamily="2" charset="-122"/>
                <a:sym typeface="+mn-ea"/>
              </a:rPr>
              <a:t>科学定位，始终依托一级学科办学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华文细黑" pitchFamily="2" charset="-122"/>
              <a:cs typeface="+mn-cs"/>
            </a:endParaRPr>
          </a:p>
        </p:txBody>
      </p:sp>
      <p:grpSp>
        <p:nvGrpSpPr>
          <p:cNvPr id="7179" name="Group 23"/>
          <p:cNvGrpSpPr/>
          <p:nvPr/>
        </p:nvGrpSpPr>
        <p:grpSpPr>
          <a:xfrm>
            <a:off x="884555" y="1164387"/>
            <a:ext cx="862133" cy="1067752"/>
            <a:chOff x="0" y="0"/>
            <a:chExt cx="1752" cy="1812"/>
          </a:xfrm>
        </p:grpSpPr>
        <p:sp>
          <p:nvSpPr>
            <p:cNvPr id="7180" name="未知"/>
            <p:cNvSpPr/>
            <p:nvPr/>
          </p:nvSpPr>
          <p:spPr>
            <a:xfrm>
              <a:off x="0" y="0"/>
              <a:ext cx="1752" cy="1812"/>
            </a:xfrm>
            <a:custGeom>
              <a:avLst/>
              <a:gdLst/>
              <a:ahLst/>
              <a:cxnLst>
                <a:cxn ang="0">
                  <a:pos x="1262" y="1812"/>
                </a:cxn>
                <a:cxn ang="0">
                  <a:pos x="0" y="1356"/>
                </a:cxn>
                <a:cxn ang="0">
                  <a:pos x="491" y="0"/>
                </a:cxn>
                <a:cxn ang="0">
                  <a:pos x="1752" y="458"/>
                </a:cxn>
                <a:cxn ang="0">
                  <a:pos x="1262" y="1812"/>
                </a:cxn>
              </a:cxnLst>
              <a:rect l="0" t="0" r="0" b="0"/>
              <a:pathLst>
                <a:path w="1752" h="1812">
                  <a:moveTo>
                    <a:pt x="1262" y="1812"/>
                  </a:moveTo>
                  <a:lnTo>
                    <a:pt x="0" y="1356"/>
                  </a:lnTo>
                  <a:lnTo>
                    <a:pt x="491" y="0"/>
                  </a:lnTo>
                  <a:lnTo>
                    <a:pt x="1752" y="458"/>
                  </a:lnTo>
                  <a:lnTo>
                    <a:pt x="1262" y="1812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未知"/>
            <p:cNvSpPr/>
            <p:nvPr/>
          </p:nvSpPr>
          <p:spPr>
            <a:xfrm>
              <a:off x="125" y="66"/>
              <a:ext cx="1562" cy="1518"/>
            </a:xfrm>
            <a:custGeom>
              <a:avLst/>
              <a:gdLst/>
              <a:ahLst/>
              <a:cxnLst>
                <a:cxn ang="0">
                  <a:pos x="1166" y="1518"/>
                </a:cxn>
                <a:cxn ang="0">
                  <a:pos x="0" y="1095"/>
                </a:cxn>
                <a:cxn ang="0">
                  <a:pos x="397" y="0"/>
                </a:cxn>
                <a:cxn ang="0">
                  <a:pos x="1562" y="422"/>
                </a:cxn>
                <a:cxn ang="0">
                  <a:pos x="1166" y="1518"/>
                </a:cxn>
              </a:cxnLst>
              <a:rect l="0" t="0" r="0" b="0"/>
              <a:pathLst>
                <a:path w="1562" h="1518">
                  <a:moveTo>
                    <a:pt x="1166" y="1518"/>
                  </a:moveTo>
                  <a:lnTo>
                    <a:pt x="0" y="1095"/>
                  </a:lnTo>
                  <a:lnTo>
                    <a:pt x="397" y="0"/>
                  </a:lnTo>
                  <a:lnTo>
                    <a:pt x="1562" y="422"/>
                  </a:lnTo>
                  <a:lnTo>
                    <a:pt x="1166" y="15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2" name="Group 26"/>
          <p:cNvGrpSpPr/>
          <p:nvPr/>
        </p:nvGrpSpPr>
        <p:grpSpPr>
          <a:xfrm>
            <a:off x="917169" y="2366094"/>
            <a:ext cx="862133" cy="1112520"/>
            <a:chOff x="0" y="0"/>
            <a:chExt cx="1752" cy="1812"/>
          </a:xfrm>
        </p:grpSpPr>
        <p:sp>
          <p:nvSpPr>
            <p:cNvPr id="7183" name="未知"/>
            <p:cNvSpPr/>
            <p:nvPr/>
          </p:nvSpPr>
          <p:spPr>
            <a:xfrm>
              <a:off x="0" y="0"/>
              <a:ext cx="1752" cy="1812"/>
            </a:xfrm>
            <a:custGeom>
              <a:avLst/>
              <a:gdLst/>
              <a:ahLst/>
              <a:cxnLst>
                <a:cxn ang="0">
                  <a:pos x="1262" y="1812"/>
                </a:cxn>
                <a:cxn ang="0">
                  <a:pos x="0" y="1356"/>
                </a:cxn>
                <a:cxn ang="0">
                  <a:pos x="491" y="0"/>
                </a:cxn>
                <a:cxn ang="0">
                  <a:pos x="1752" y="458"/>
                </a:cxn>
                <a:cxn ang="0">
                  <a:pos x="1262" y="1812"/>
                </a:cxn>
              </a:cxnLst>
              <a:rect l="0" t="0" r="0" b="0"/>
              <a:pathLst>
                <a:path w="1752" h="1812">
                  <a:moveTo>
                    <a:pt x="1262" y="1812"/>
                  </a:moveTo>
                  <a:lnTo>
                    <a:pt x="0" y="1356"/>
                  </a:lnTo>
                  <a:lnTo>
                    <a:pt x="491" y="0"/>
                  </a:lnTo>
                  <a:lnTo>
                    <a:pt x="1752" y="458"/>
                  </a:lnTo>
                  <a:lnTo>
                    <a:pt x="1262" y="1812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未知"/>
            <p:cNvSpPr/>
            <p:nvPr/>
          </p:nvSpPr>
          <p:spPr>
            <a:xfrm>
              <a:off x="125" y="66"/>
              <a:ext cx="1562" cy="1518"/>
            </a:xfrm>
            <a:custGeom>
              <a:avLst/>
              <a:gdLst/>
              <a:ahLst/>
              <a:cxnLst>
                <a:cxn ang="0">
                  <a:pos x="1166" y="1518"/>
                </a:cxn>
                <a:cxn ang="0">
                  <a:pos x="0" y="1095"/>
                </a:cxn>
                <a:cxn ang="0">
                  <a:pos x="397" y="0"/>
                </a:cxn>
                <a:cxn ang="0">
                  <a:pos x="1562" y="422"/>
                </a:cxn>
                <a:cxn ang="0">
                  <a:pos x="1166" y="1518"/>
                </a:cxn>
              </a:cxnLst>
              <a:rect l="0" t="0" r="0" b="0"/>
              <a:pathLst>
                <a:path w="1562" h="1518">
                  <a:moveTo>
                    <a:pt x="1166" y="1518"/>
                  </a:moveTo>
                  <a:lnTo>
                    <a:pt x="0" y="1095"/>
                  </a:lnTo>
                  <a:lnTo>
                    <a:pt x="397" y="0"/>
                  </a:lnTo>
                  <a:lnTo>
                    <a:pt x="1562" y="422"/>
                  </a:lnTo>
                  <a:lnTo>
                    <a:pt x="1166" y="15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8" name="WordArt 38"/>
          <p:cNvSpPr>
            <a:spLocks noTextEdit="1"/>
          </p:cNvSpPr>
          <p:nvPr/>
        </p:nvSpPr>
        <p:spPr>
          <a:xfrm>
            <a:off x="1156564" y="2759158"/>
            <a:ext cx="412723" cy="3263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zh-CN" altLang="en-US" sz="1400" b="1" spc="-70">
                <a:solidFill>
                  <a:schemeClr val="bg1"/>
                </a:solidFill>
                <a:latin typeface="方正小标宋简体" charset="0"/>
                <a:ea typeface="方正小标宋简体" charset="0"/>
              </a:rPr>
              <a:t>二</a:t>
            </a:r>
          </a:p>
        </p:txBody>
      </p:sp>
      <p:sp>
        <p:nvSpPr>
          <p:cNvPr id="7190" name="WordArt 37"/>
          <p:cNvSpPr>
            <a:spLocks noTextEdit="1"/>
          </p:cNvSpPr>
          <p:nvPr/>
        </p:nvSpPr>
        <p:spPr>
          <a:xfrm rot="271005">
            <a:off x="1126859" y="1625454"/>
            <a:ext cx="406609" cy="145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algn="l"/>
            <a:r>
              <a:rPr lang="zh-CN" altLang="en-US" sz="1400" i="1" spc="-70">
                <a:solidFill>
                  <a:schemeClr val="bg1"/>
                </a:solidFill>
                <a:latin typeface="方正小标宋简体" charset="0"/>
                <a:ea typeface="方正小标宋简体" charset="0"/>
              </a:rPr>
              <a:t>一</a:t>
            </a:r>
          </a:p>
        </p:txBody>
      </p:sp>
      <p:sp>
        <p:nvSpPr>
          <p:cNvPr id="7191" name="标题 36"/>
          <p:cNvSpPr>
            <a:spLocks noGrp="1"/>
          </p:cNvSpPr>
          <p:nvPr>
            <p:ph type="title"/>
          </p:nvPr>
        </p:nvSpPr>
        <p:spPr>
          <a:xfrm>
            <a:off x="946150" y="71120"/>
            <a:ext cx="8229600" cy="577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r>
              <a:rPr lang="zh-CN" altLang="zh-CN" sz="3200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汇报提纲</a:t>
            </a:r>
            <a:endParaRPr lang="zh-CN" altLang="en-US" sz="3200" dirty="0"/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2613025" y="4222864"/>
            <a:ext cx="4895850" cy="434975"/>
          </a:xfrm>
          <a:prstGeom prst="roundRect">
            <a:avLst>
              <a:gd name="adj" fmla="val 11273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grpSp>
        <p:nvGrpSpPr>
          <p:cNvPr id="9" name="Group 26"/>
          <p:cNvGrpSpPr/>
          <p:nvPr/>
        </p:nvGrpSpPr>
        <p:grpSpPr>
          <a:xfrm>
            <a:off x="902335" y="3608185"/>
            <a:ext cx="862133" cy="1112520"/>
            <a:chOff x="0" y="0"/>
            <a:chExt cx="1752" cy="1812"/>
          </a:xfrm>
        </p:grpSpPr>
        <p:sp>
          <p:nvSpPr>
            <p:cNvPr id="11" name="未知"/>
            <p:cNvSpPr/>
            <p:nvPr/>
          </p:nvSpPr>
          <p:spPr>
            <a:xfrm>
              <a:off x="0" y="0"/>
              <a:ext cx="1752" cy="1812"/>
            </a:xfrm>
            <a:custGeom>
              <a:avLst/>
              <a:gdLst/>
              <a:ahLst/>
              <a:cxnLst>
                <a:cxn ang="0">
                  <a:pos x="1262" y="1812"/>
                </a:cxn>
                <a:cxn ang="0">
                  <a:pos x="0" y="1356"/>
                </a:cxn>
                <a:cxn ang="0">
                  <a:pos x="491" y="0"/>
                </a:cxn>
                <a:cxn ang="0">
                  <a:pos x="1752" y="458"/>
                </a:cxn>
                <a:cxn ang="0">
                  <a:pos x="1262" y="1812"/>
                </a:cxn>
              </a:cxnLst>
              <a:rect l="0" t="0" r="0" b="0"/>
              <a:pathLst>
                <a:path w="1752" h="1812">
                  <a:moveTo>
                    <a:pt x="1262" y="1812"/>
                  </a:moveTo>
                  <a:lnTo>
                    <a:pt x="0" y="1356"/>
                  </a:lnTo>
                  <a:lnTo>
                    <a:pt x="491" y="0"/>
                  </a:lnTo>
                  <a:lnTo>
                    <a:pt x="1752" y="458"/>
                  </a:lnTo>
                  <a:lnTo>
                    <a:pt x="1262" y="1812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未知"/>
            <p:cNvSpPr/>
            <p:nvPr/>
          </p:nvSpPr>
          <p:spPr>
            <a:xfrm>
              <a:off x="125" y="66"/>
              <a:ext cx="1562" cy="1518"/>
            </a:xfrm>
            <a:custGeom>
              <a:avLst/>
              <a:gdLst/>
              <a:ahLst/>
              <a:cxnLst>
                <a:cxn ang="0">
                  <a:pos x="1166" y="1518"/>
                </a:cxn>
                <a:cxn ang="0">
                  <a:pos x="0" y="1095"/>
                </a:cxn>
                <a:cxn ang="0">
                  <a:pos x="397" y="0"/>
                </a:cxn>
                <a:cxn ang="0">
                  <a:pos x="1562" y="422"/>
                </a:cxn>
                <a:cxn ang="0">
                  <a:pos x="1166" y="1518"/>
                </a:cxn>
              </a:cxnLst>
              <a:rect l="0" t="0" r="0" b="0"/>
              <a:pathLst>
                <a:path w="1562" h="1518">
                  <a:moveTo>
                    <a:pt x="1166" y="1518"/>
                  </a:moveTo>
                  <a:lnTo>
                    <a:pt x="0" y="1095"/>
                  </a:lnTo>
                  <a:lnTo>
                    <a:pt x="397" y="0"/>
                  </a:lnTo>
                  <a:lnTo>
                    <a:pt x="1562" y="422"/>
                  </a:lnTo>
                  <a:lnTo>
                    <a:pt x="1166" y="15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WordArt 38"/>
          <p:cNvSpPr>
            <a:spLocks noTextEdit="1"/>
          </p:cNvSpPr>
          <p:nvPr/>
        </p:nvSpPr>
        <p:spPr>
          <a:xfrm>
            <a:off x="1156335" y="4001249"/>
            <a:ext cx="412723" cy="3263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zh-CN" altLang="en-US" sz="1400" b="1" spc="-70">
                <a:solidFill>
                  <a:schemeClr val="bg1"/>
                </a:solidFill>
                <a:latin typeface="方正小标宋简体" charset="0"/>
                <a:ea typeface="方正小标宋简体" charset="0"/>
              </a:rPr>
              <a:t>三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561137" y="5270240"/>
            <a:ext cx="4895850" cy="434975"/>
          </a:xfrm>
          <a:prstGeom prst="roundRect">
            <a:avLst>
              <a:gd name="adj" fmla="val 11273"/>
            </a:avLst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方正小标宋简体" charset="-122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40922" y="4743191"/>
            <a:ext cx="862133" cy="1112520"/>
            <a:chOff x="0" y="0"/>
            <a:chExt cx="1752" cy="1812"/>
          </a:xfrm>
        </p:grpSpPr>
        <p:sp>
          <p:nvSpPr>
            <p:cNvPr id="28" name="未知"/>
            <p:cNvSpPr/>
            <p:nvPr/>
          </p:nvSpPr>
          <p:spPr>
            <a:xfrm>
              <a:off x="0" y="0"/>
              <a:ext cx="1752" cy="1812"/>
            </a:xfrm>
            <a:custGeom>
              <a:avLst/>
              <a:gdLst/>
              <a:ahLst/>
              <a:cxnLst>
                <a:cxn ang="0">
                  <a:pos x="1262" y="1812"/>
                </a:cxn>
                <a:cxn ang="0">
                  <a:pos x="0" y="1356"/>
                </a:cxn>
                <a:cxn ang="0">
                  <a:pos x="491" y="0"/>
                </a:cxn>
                <a:cxn ang="0">
                  <a:pos x="1752" y="458"/>
                </a:cxn>
                <a:cxn ang="0">
                  <a:pos x="1262" y="1812"/>
                </a:cxn>
              </a:cxnLst>
              <a:rect l="0" t="0" r="0" b="0"/>
              <a:pathLst>
                <a:path w="1752" h="1812">
                  <a:moveTo>
                    <a:pt x="1262" y="1812"/>
                  </a:moveTo>
                  <a:lnTo>
                    <a:pt x="0" y="1356"/>
                  </a:lnTo>
                  <a:lnTo>
                    <a:pt x="491" y="0"/>
                  </a:lnTo>
                  <a:lnTo>
                    <a:pt x="1752" y="458"/>
                  </a:lnTo>
                  <a:lnTo>
                    <a:pt x="1262" y="1812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未知"/>
            <p:cNvSpPr/>
            <p:nvPr/>
          </p:nvSpPr>
          <p:spPr>
            <a:xfrm>
              <a:off x="125" y="66"/>
              <a:ext cx="1562" cy="1518"/>
            </a:xfrm>
            <a:custGeom>
              <a:avLst/>
              <a:gdLst/>
              <a:ahLst/>
              <a:cxnLst>
                <a:cxn ang="0">
                  <a:pos x="1166" y="1518"/>
                </a:cxn>
                <a:cxn ang="0">
                  <a:pos x="0" y="1095"/>
                </a:cxn>
                <a:cxn ang="0">
                  <a:pos x="397" y="0"/>
                </a:cxn>
                <a:cxn ang="0">
                  <a:pos x="1562" y="422"/>
                </a:cxn>
                <a:cxn ang="0">
                  <a:pos x="1166" y="1518"/>
                </a:cxn>
              </a:cxnLst>
              <a:rect l="0" t="0" r="0" b="0"/>
              <a:pathLst>
                <a:path w="1562" h="1518">
                  <a:moveTo>
                    <a:pt x="1166" y="1518"/>
                  </a:moveTo>
                  <a:lnTo>
                    <a:pt x="0" y="1095"/>
                  </a:lnTo>
                  <a:lnTo>
                    <a:pt x="397" y="0"/>
                  </a:lnTo>
                  <a:lnTo>
                    <a:pt x="1562" y="422"/>
                  </a:lnTo>
                  <a:lnTo>
                    <a:pt x="1166" y="15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WordArt 38"/>
          <p:cNvSpPr>
            <a:spLocks noTextEdit="1"/>
          </p:cNvSpPr>
          <p:nvPr/>
        </p:nvSpPr>
        <p:spPr>
          <a:xfrm>
            <a:off x="1109527" y="5136255"/>
            <a:ext cx="412723" cy="3263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zh-CN" altLang="en-US" sz="1400" b="1" spc="-70" smtClean="0">
                <a:solidFill>
                  <a:schemeClr val="bg1"/>
                </a:solidFill>
                <a:latin typeface="方正小标宋简体" charset="0"/>
                <a:ea typeface="方正小标宋简体" charset="0"/>
              </a:rPr>
              <a:t>四</a:t>
            </a:r>
            <a:endParaRPr lang="zh-CN" altLang="en-US" sz="1400" b="1" spc="-70">
              <a:solidFill>
                <a:schemeClr val="bg1"/>
              </a:solidFill>
              <a:latin typeface="方正小标宋简体" charset="0"/>
              <a:ea typeface="方正小标宋简体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894205" y="2522220"/>
            <a:ext cx="6352540" cy="800100"/>
          </a:xfrm>
          <a:prstGeom prst="roundRect">
            <a:avLst>
              <a:gd name="adj" fmla="val 5444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4706"/>
                  <a:invGamma/>
                </a:srgbClr>
              </a:gs>
            </a:gsLst>
            <a:lin ang="0" scaled="1"/>
          </a:gradFill>
          <a:ln w="6350">
            <a:noFill/>
            <a:round/>
          </a:ln>
          <a:effectLst/>
        </p:spPr>
        <p:txBody>
          <a:bodyPr wrap="none" anchor="ctr"/>
          <a:lstStyle/>
          <a:p>
            <a:pPr marL="92075" marR="0" lvl="0" algn="l" defTabSz="914400" rtl="0" eaLnBrk="1" fontAlgn="base" latinLnBrk="0" hangingPunct="1">
              <a:lnSpc>
                <a:spcPct val="150000"/>
              </a:lnSpc>
              <a:buClr>
                <a:srgbClr val="E1B40C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华文细黑" pitchFamily="2" charset="-122"/>
                <a:sym typeface="+mn-ea"/>
              </a:rPr>
              <a:t>外引内育，着力锻造一流专业师资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924685" y="3726180"/>
            <a:ext cx="6352540" cy="800100"/>
          </a:xfrm>
          <a:prstGeom prst="roundRect">
            <a:avLst>
              <a:gd name="adj" fmla="val 5444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4706"/>
                  <a:invGamma/>
                </a:srgbClr>
              </a:gs>
            </a:gsLst>
            <a:lin ang="0" scaled="1"/>
          </a:gradFill>
          <a:ln w="6350">
            <a:noFill/>
            <a:round/>
          </a:ln>
          <a:effectLst/>
        </p:spPr>
        <p:txBody>
          <a:bodyPr wrap="none" anchor="ctr"/>
          <a:lstStyle/>
          <a:p>
            <a:pPr marL="92075" marR="0" lvl="0" algn="l" defTabSz="914400" rtl="0" eaLnBrk="1" fontAlgn="base" latinLnBrk="0" hangingPunct="1">
              <a:lnSpc>
                <a:spcPct val="150000"/>
              </a:lnSpc>
              <a:buClr>
                <a:srgbClr val="E1B40C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华文细黑" pitchFamily="2" charset="-122"/>
                <a:sym typeface="+mn-ea"/>
              </a:rPr>
              <a:t>瞄准需求，精心打造一流课程体系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968500" y="4953635"/>
            <a:ext cx="6352540" cy="800100"/>
          </a:xfrm>
          <a:prstGeom prst="roundRect">
            <a:avLst>
              <a:gd name="adj" fmla="val 5444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4706"/>
                  <a:invGamma/>
                </a:srgbClr>
              </a:gs>
            </a:gsLst>
            <a:lin ang="0" scaled="1"/>
          </a:gradFill>
          <a:ln w="6350">
            <a:noFill/>
            <a:round/>
          </a:ln>
          <a:effectLst/>
        </p:spPr>
        <p:txBody>
          <a:bodyPr wrap="none" anchor="ctr"/>
          <a:lstStyle/>
          <a:p>
            <a:pPr marL="92075" marR="0" lvl="0" algn="l" defTabSz="914400" rtl="0" eaLnBrk="1" fontAlgn="base" latinLnBrk="0" hangingPunct="1">
              <a:lnSpc>
                <a:spcPct val="150000"/>
              </a:lnSpc>
              <a:buClr>
                <a:srgbClr val="E1B40C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华文细黑" pitchFamily="2" charset="-122"/>
                <a:sym typeface="+mn-ea"/>
              </a:rPr>
              <a:t>多方协同，全面落实一流质量保障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24448" y="2236788"/>
            <a:ext cx="1800225" cy="366712"/>
          </a:xfrm>
          <a:prstGeom prst="rect">
            <a:avLst/>
          </a:prstGeom>
          <a:noFill/>
          <a:ln w="254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00" b="1" dirty="0"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20" name="直接连接符 148"/>
          <p:cNvSpPr/>
          <p:nvPr/>
        </p:nvSpPr>
        <p:spPr>
          <a:xfrm>
            <a:off x="719773" y="3016885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19685" y="2288858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446405" y="1181100"/>
            <a:ext cx="3852545" cy="5530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  <a:spcAft>
                <a:spcPts val="24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面临的艰巨任务与重要课题</a:t>
            </a:r>
          </a:p>
        </p:txBody>
      </p:sp>
      <p:sp>
        <p:nvSpPr>
          <p:cNvPr id="30726" name="矩形 18"/>
          <p:cNvSpPr/>
          <p:nvPr/>
        </p:nvSpPr>
        <p:spPr>
          <a:xfrm>
            <a:off x="1005840" y="2138680"/>
            <a:ext cx="7578090" cy="3990836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新冠疫情期间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，推出</a:t>
            </a: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14门本科专业在线课程。</a:t>
            </a:r>
          </a:p>
          <a:p>
            <a:pPr>
              <a:lnSpc>
                <a:spcPts val="4000"/>
              </a:lnSpc>
              <a:spcBef>
                <a:spcPts val="2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后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新</a:t>
            </a: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冠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时代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的设想：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000"/>
              </a:lnSpc>
              <a:spcBef>
                <a:spcPts val="8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尊重学生个性特点、学习需求、学习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规律，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总结新冠疫情以来线上教学经验与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教训，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巩固线上教学组织、课程内容设计等经验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成果，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运用线上线下融合发展的教学新</a:t>
            </a:r>
            <a:r>
              <a:rPr lang="zh-CN" altLang="en-US" sz="2400" b="1" dirty="0" smtClean="0">
                <a:ea typeface="楷体_GB2312" pitchFamily="49" charset="-122"/>
                <a:sym typeface="Arial" panose="020B0604020202020204" pitchFamily="34" charset="0"/>
              </a:rPr>
              <a:t>范式，</a:t>
            </a:r>
            <a:endParaRPr lang="zh-CN" altLang="en-US" sz="2400" b="1" dirty="0">
              <a:ea typeface="楷体_GB2312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>
                <a:ea typeface="楷体_GB2312" pitchFamily="49" charset="-122"/>
                <a:sym typeface="Arial" panose="020B0604020202020204" pitchFamily="34" charset="0"/>
              </a:rPr>
              <a:t>深入推动信息技术与课程教学深度融合。</a:t>
            </a:r>
          </a:p>
        </p:txBody>
      </p:sp>
      <p:sp>
        <p:nvSpPr>
          <p:cNvPr id="4" name="标题 7"/>
          <p:cNvSpPr>
            <a:spLocks noGrp="1"/>
          </p:cNvSpPr>
          <p:nvPr/>
        </p:nvSpPr>
        <p:spPr>
          <a:xfrm>
            <a:off x="955675" y="131445"/>
            <a:ext cx="6577330" cy="7004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瞄准需求，精心打造一流课程体系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  <p:bldP spid="307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"/>
          <p:cNvSpPr>
            <a:spLocks noGrp="1"/>
          </p:cNvSpPr>
          <p:nvPr>
            <p:ph type="title"/>
          </p:nvPr>
        </p:nvSpPr>
        <p:spPr>
          <a:xfrm>
            <a:off x="344805" y="1766570"/>
            <a:ext cx="8647430" cy="4384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200000"/>
              </a:lnSpc>
            </a:pP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第四部分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b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多方协同，全面落实一流质量保障</a:t>
            </a:r>
            <a: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接连接符 148"/>
          <p:cNvSpPr/>
          <p:nvPr/>
        </p:nvSpPr>
        <p:spPr>
          <a:xfrm>
            <a:off x="914400" y="3418840"/>
            <a:ext cx="571500" cy="1588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5" name="直接连接符 93"/>
          <p:cNvSpPr/>
          <p:nvPr/>
        </p:nvSpPr>
        <p:spPr>
          <a:xfrm rot="5400000" flipH="1">
            <a:off x="137795" y="2546985"/>
            <a:ext cx="1553210" cy="635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315" name="Text Box 5"/>
          <p:cNvSpPr txBox="1"/>
          <p:nvPr/>
        </p:nvSpPr>
        <p:spPr>
          <a:xfrm>
            <a:off x="285750" y="1275080"/>
            <a:ext cx="5015865" cy="6038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问题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与举措</a:t>
            </a:r>
          </a:p>
        </p:txBody>
      </p:sp>
      <p:sp>
        <p:nvSpPr>
          <p:cNvPr id="13316" name="矩形 14"/>
          <p:cNvSpPr/>
          <p:nvPr/>
        </p:nvSpPr>
        <p:spPr>
          <a:xfrm>
            <a:off x="1306830" y="2214880"/>
            <a:ext cx="7366000" cy="393827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</p:txBody>
      </p:sp>
      <p:cxnSp>
        <p:nvCxnSpPr>
          <p:cNvPr id="13317" name="直接连接符 4"/>
          <p:cNvCxnSpPr/>
          <p:nvPr/>
        </p:nvCxnSpPr>
        <p:spPr>
          <a:xfrm>
            <a:off x="914400" y="2873375"/>
            <a:ext cx="914400" cy="914400"/>
          </a:xfrm>
          <a:prstGeom prst="line">
            <a:avLst/>
          </a:prstGeom>
          <a:ln w="9525">
            <a:noFill/>
          </a:ln>
        </p:spPr>
      </p:cxn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多方协同，全面落实一流质量保障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18"/>
          <p:cNvSpPr/>
          <p:nvPr/>
        </p:nvSpPr>
        <p:spPr>
          <a:xfrm>
            <a:off x="1515110" y="2873375"/>
            <a:ext cx="2672080" cy="24511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第一志愿比例不高</a:t>
            </a: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学生专业思想不稳</a:t>
            </a: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经费投入不足</a:t>
            </a: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教学条件较差</a:t>
            </a:r>
          </a:p>
        </p:txBody>
      </p:sp>
      <p:sp>
        <p:nvSpPr>
          <p:cNvPr id="6" name="右箭头 5"/>
          <p:cNvSpPr/>
          <p:nvPr/>
        </p:nvSpPr>
        <p:spPr>
          <a:xfrm>
            <a:off x="4181475" y="3787458"/>
            <a:ext cx="1332000" cy="504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7" name="矩形 18"/>
          <p:cNvSpPr/>
          <p:nvPr/>
        </p:nvSpPr>
        <p:spPr>
          <a:xfrm>
            <a:off x="5513705" y="2373630"/>
            <a:ext cx="2897505" cy="363093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强化专业招生宣传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加强专业思想教育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持续加大资金投入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深化人才培养改革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成立课程建设中心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加强教师教学培训</a:t>
            </a: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接连接符 148"/>
          <p:cNvSpPr/>
          <p:nvPr/>
        </p:nvSpPr>
        <p:spPr>
          <a:xfrm>
            <a:off x="817120" y="4098925"/>
            <a:ext cx="571500" cy="1588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5" name="直接连接符 93"/>
          <p:cNvSpPr/>
          <p:nvPr/>
        </p:nvSpPr>
        <p:spPr>
          <a:xfrm rot="5400000" flipH="1">
            <a:off x="-300480" y="2978150"/>
            <a:ext cx="2232025" cy="3175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315" name="Text Box 5"/>
          <p:cNvSpPr txBox="1"/>
          <p:nvPr/>
        </p:nvSpPr>
        <p:spPr>
          <a:xfrm>
            <a:off x="408305" y="1275080"/>
            <a:ext cx="4883150" cy="6038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 smtClean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专业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建设展望</a:t>
            </a:r>
          </a:p>
        </p:txBody>
      </p:sp>
      <p:sp>
        <p:nvSpPr>
          <p:cNvPr id="13316" name="矩形 14"/>
          <p:cNvSpPr/>
          <p:nvPr/>
        </p:nvSpPr>
        <p:spPr>
          <a:xfrm>
            <a:off x="1180049" y="2361794"/>
            <a:ext cx="7545657" cy="297688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十四五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期间，我们将始终坚持以满足学生需求为中心，以提升人才培养质量为目标，紧紧围绕一流本科专业建设的核心指标与关键要素，努力锻造金师，打造金课，培养金生，建设金专，发展金科，争取更高平台、更大进步和更好成绩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3317" name="直接连接符 4"/>
          <p:cNvCxnSpPr/>
          <p:nvPr/>
        </p:nvCxnSpPr>
        <p:spPr>
          <a:xfrm>
            <a:off x="914400" y="2873375"/>
            <a:ext cx="914400" cy="914400"/>
          </a:xfrm>
          <a:prstGeom prst="line">
            <a:avLst/>
          </a:prstGeom>
          <a:ln w="9525">
            <a:noFill/>
          </a:ln>
        </p:spPr>
      </p:cxn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多方协同，全面落实一流质量保障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8" descr="E:\教学科研个人学院（原来E盘）\3讲义课件\15管理学原理（详细本）\2015-2017管理学原理（名师空间课堂项目）\a574100481ade58da5c3e04671bcaa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5715"/>
            <a:ext cx="9141460" cy="5535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标题 7"/>
          <p:cNvSpPr>
            <a:spLocks noGrp="1"/>
          </p:cNvSpPr>
          <p:nvPr>
            <p:ph type="title"/>
          </p:nvPr>
        </p:nvSpPr>
        <p:spPr>
          <a:xfrm>
            <a:off x="419100" y="5728970"/>
            <a:ext cx="8722995" cy="7854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谢谢大家！欢迎批评指正！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"/>
          <p:cNvSpPr>
            <a:spLocks noGrp="1"/>
          </p:cNvSpPr>
          <p:nvPr>
            <p:ph type="title"/>
          </p:nvPr>
        </p:nvSpPr>
        <p:spPr>
          <a:xfrm>
            <a:off x="344805" y="1766570"/>
            <a:ext cx="8647430" cy="4384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200000"/>
              </a:lnSpc>
            </a:pP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第一部分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b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科学定位，始终依托一级学科办学</a:t>
            </a:r>
            <a: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148"/>
          <p:cNvSpPr/>
          <p:nvPr/>
        </p:nvSpPr>
        <p:spPr>
          <a:xfrm>
            <a:off x="872994" y="2842980"/>
            <a:ext cx="571500" cy="1588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114486" y="2114953"/>
            <a:ext cx="1397000" cy="3175"/>
          </a:xfrm>
          <a:prstGeom prst="line">
            <a:avLst/>
          </a:prstGeom>
          <a:ln w="1905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0724" name="Text Box 5"/>
          <p:cNvSpPr txBox="1"/>
          <p:nvPr/>
        </p:nvSpPr>
        <p:spPr>
          <a:xfrm>
            <a:off x="433070" y="1070545"/>
            <a:ext cx="3554095" cy="5530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  <a:spcAft>
                <a:spcPts val="2400"/>
              </a:spcAft>
            </a:pPr>
            <a:r>
              <a:rPr lang="zh-CN" altLang="en-US" sz="2800" b="1" dirty="0" smtClean="0">
                <a:solidFill>
                  <a:schemeClr val="bg1"/>
                </a:solidFill>
              </a:rPr>
              <a:t>成长历程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4736465" y="4650905"/>
            <a:ext cx="979170" cy="83486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30726" name="矩形 18"/>
          <p:cNvSpPr/>
          <p:nvPr/>
        </p:nvSpPr>
        <p:spPr>
          <a:xfrm>
            <a:off x="1171575" y="1948815"/>
            <a:ext cx="7706995" cy="455422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特色坚守，适度拓宽，鼓励交叉，协同推进，整体发展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500"/>
              </a:lnSpc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图情档一级学科获硕士学位授予权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：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2010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年</a:t>
            </a:r>
            <a:endParaRPr lang="en-US" altLang="zh-CN" sz="2400" b="1" smtClean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500"/>
              </a:lnSpc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湖南省“十二五”重点学科（图情档）：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2011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年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500"/>
              </a:lnSpc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图情档一级学科获硕士专业学位授予权：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2014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年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marL="800100" lvl="1" indent="-342900">
              <a:lnSpc>
                <a:spcPts val="3500"/>
              </a:lnSpc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一级学科博士学位授予权、湖南省“国内一流培育学科”：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2018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年</a:t>
            </a:r>
          </a:p>
          <a:p>
            <a:pPr marL="800100" lvl="1" indent="-342900">
              <a:lnSpc>
                <a:spcPts val="3500"/>
              </a:lnSpc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anose="05000000000000000000" charset="0"/>
              <a:buChar char="Ø"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档案学专业获批国家级一流本科专业建设点，图情档一级学科获批博士后流动站：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2019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年</a:t>
            </a:r>
          </a:p>
        </p:txBody>
      </p:sp>
      <p:sp>
        <p:nvSpPr>
          <p:cNvPr id="5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科学定位，始终依托一级学科办学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148"/>
          <p:cNvSpPr/>
          <p:nvPr/>
        </p:nvSpPr>
        <p:spPr>
          <a:xfrm>
            <a:off x="803593" y="3088005"/>
            <a:ext cx="571500" cy="1588"/>
          </a:xfrm>
          <a:prstGeom prst="line">
            <a:avLst/>
          </a:prstGeom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92393" y="2412683"/>
            <a:ext cx="1397000" cy="3175"/>
          </a:xfrm>
          <a:prstGeom prst="line">
            <a:avLst/>
          </a:prstGeom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147" name="Text Box 5"/>
          <p:cNvSpPr txBox="1"/>
          <p:nvPr/>
        </p:nvSpPr>
        <p:spPr>
          <a:xfrm>
            <a:off x="505460" y="1328420"/>
            <a:ext cx="3943350" cy="521970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>
                <a:solidFill>
                  <a:schemeClr val="bg1"/>
                </a:solidFill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chemeClr val="bg1"/>
                </a:solidFill>
                <a:sym typeface="Arial" panose="020B0604020202020204" pitchFamily="34" charset="0"/>
              </a:rPr>
              <a:t>发展目标</a:t>
            </a:r>
            <a:endParaRPr lang="zh-CN" altLang="en-US" sz="2800" b="1" dirty="0">
              <a:solidFill>
                <a:schemeClr val="bg1"/>
              </a:solidFill>
              <a:latin typeface="楷体_GB2312" pitchFamily="49" charset="-122"/>
              <a:ea typeface="方正小标宋简体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00150" y="2537460"/>
            <a:ext cx="7351395" cy="3670300"/>
            <a:chOff x="1890" y="3996"/>
            <a:chExt cx="11577" cy="5780"/>
          </a:xfrm>
        </p:grpSpPr>
        <p:sp>
          <p:nvSpPr>
            <p:cNvPr id="6148" name="矩形 18"/>
            <p:cNvSpPr/>
            <p:nvPr/>
          </p:nvSpPr>
          <p:spPr>
            <a:xfrm>
              <a:off x="1890" y="3996"/>
              <a:ext cx="11499" cy="2931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FF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ts val="38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Font typeface="Wingdings" panose="05000000000000000000" pitchFamily="2" charset="2"/>
                <a:buChar char="n"/>
              </a:pPr>
              <a:r>
                <a:rPr lang="zh-CN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Arial" panose="020B0604020202020204" pitchFamily="34" charset="0"/>
                </a:rPr>
                <a:t>推进档案学专业内涵改造并取得阶段性成果</a:t>
              </a:r>
            </a:p>
            <a:p>
              <a:pPr>
                <a:lnSpc>
                  <a:spcPts val="38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Font typeface="Wingdings" panose="05000000000000000000" pitchFamily="2" charset="2"/>
                <a:buChar char="n"/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Arial" panose="020B0604020202020204" pitchFamily="34" charset="0"/>
                </a:rPr>
                <a:t>图书馆学专业创建一流本科专业</a:t>
              </a:r>
            </a:p>
            <a:p>
              <a:pPr>
                <a:lnSpc>
                  <a:spcPts val="38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Font typeface="Wingdings" panose="05000000000000000000" pitchFamily="2" charset="2"/>
                <a:buChar char="n"/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Arial" panose="020B0604020202020204" pitchFamily="34" charset="0"/>
                </a:rPr>
                <a:t>整体提升图情档一级学科的排名</a:t>
              </a:r>
            </a:p>
          </p:txBody>
        </p:sp>
        <p:pic>
          <p:nvPicPr>
            <p:cNvPr id="5" name="图片 4" descr="聚焦目标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4" y="7168"/>
              <a:ext cx="4413" cy="2608"/>
            </a:xfrm>
            <a:prstGeom prst="rect">
              <a:avLst/>
            </a:prstGeom>
          </p:spPr>
        </p:pic>
      </p:grp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科学定位，始终依托一级学科办学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"/>
          <p:cNvSpPr>
            <a:spLocks noGrp="1"/>
          </p:cNvSpPr>
          <p:nvPr>
            <p:ph type="title"/>
          </p:nvPr>
        </p:nvSpPr>
        <p:spPr>
          <a:xfrm>
            <a:off x="344805" y="1766570"/>
            <a:ext cx="8647430" cy="4384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200000"/>
              </a:lnSpc>
            </a:pP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第二部分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b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外引内育，着力锻造一流专业师资</a:t>
            </a:r>
            <a: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kumimoji="0" lang="zh-CN" altLang="zh-CN" sz="4400" b="1" i="0" u="none" strike="noStrike" cap="none" spc="0" normalizeH="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接连接符 148"/>
          <p:cNvSpPr/>
          <p:nvPr/>
        </p:nvSpPr>
        <p:spPr>
          <a:xfrm>
            <a:off x="914400" y="3418840"/>
            <a:ext cx="571500" cy="1588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5" name="直接连接符 93"/>
          <p:cNvSpPr/>
          <p:nvPr/>
        </p:nvSpPr>
        <p:spPr>
          <a:xfrm rot="5400000" flipH="1">
            <a:off x="137795" y="2546985"/>
            <a:ext cx="1553210" cy="635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315" name="Text Box 5"/>
          <p:cNvSpPr txBox="1"/>
          <p:nvPr/>
        </p:nvSpPr>
        <p:spPr>
          <a:xfrm>
            <a:off x="285750" y="1275080"/>
            <a:ext cx="7983220" cy="6038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档案学专业师资队伍建设的问题、举措与成效</a:t>
            </a:r>
          </a:p>
        </p:txBody>
      </p:sp>
      <p:sp>
        <p:nvSpPr>
          <p:cNvPr id="13316" name="矩形 14"/>
          <p:cNvSpPr/>
          <p:nvPr/>
        </p:nvSpPr>
        <p:spPr>
          <a:xfrm>
            <a:off x="1306830" y="2214880"/>
            <a:ext cx="6962140" cy="393827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55" y="2283460"/>
            <a:ext cx="1440000" cy="1330435"/>
          </a:xfrm>
          <a:prstGeom prst="rect">
            <a:avLst/>
          </a:prstGeom>
        </p:spPr>
      </p:pic>
      <p:cxnSp>
        <p:nvCxnSpPr>
          <p:cNvPr id="13317" name="直接连接符 4"/>
          <p:cNvCxnSpPr/>
          <p:nvPr/>
        </p:nvCxnSpPr>
        <p:spPr>
          <a:xfrm>
            <a:off x="914400" y="2873375"/>
            <a:ext cx="914400" cy="914400"/>
          </a:xfrm>
          <a:prstGeom prst="line">
            <a:avLst/>
          </a:prstGeom>
          <a:ln w="9525">
            <a:noFill/>
          </a:ln>
        </p:spPr>
      </p:cxn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外引内育，着力锻造一流专业师资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18"/>
          <p:cNvSpPr/>
          <p:nvPr/>
        </p:nvSpPr>
        <p:spPr>
          <a:xfrm>
            <a:off x="1369060" y="3872865"/>
            <a:ext cx="2062480" cy="127127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整体规模偏小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优质师资不足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5" name="图片 4" descr="2345_image_file_copy_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5900" y="2373630"/>
            <a:ext cx="2090562" cy="14040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444875" y="4238308"/>
            <a:ext cx="576000" cy="540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4" name="矩形 18"/>
          <p:cNvSpPr/>
          <p:nvPr/>
        </p:nvSpPr>
        <p:spPr>
          <a:xfrm>
            <a:off x="4011295" y="3568700"/>
            <a:ext cx="1654810" cy="178371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外部引进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内部培育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资源整合</a:t>
            </a:r>
          </a:p>
        </p:txBody>
      </p:sp>
      <p:sp>
        <p:nvSpPr>
          <p:cNvPr id="6" name="右箭头 5"/>
          <p:cNvSpPr/>
          <p:nvPr/>
        </p:nvSpPr>
        <p:spPr>
          <a:xfrm>
            <a:off x="5680710" y="4238308"/>
            <a:ext cx="576000" cy="540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7" name="矩形 18"/>
          <p:cNvSpPr/>
          <p:nvPr/>
        </p:nvSpPr>
        <p:spPr>
          <a:xfrm>
            <a:off x="6247130" y="3923665"/>
            <a:ext cx="1775641" cy="1169551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总量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扩大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结构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改善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570" y="2399665"/>
            <a:ext cx="1886400" cy="1414800"/>
          </a:xfrm>
          <a:prstGeom prst="rect">
            <a:avLst/>
          </a:prstGeom>
        </p:spPr>
      </p:pic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接连接符 148"/>
          <p:cNvSpPr/>
          <p:nvPr/>
        </p:nvSpPr>
        <p:spPr>
          <a:xfrm>
            <a:off x="768350" y="3418840"/>
            <a:ext cx="571500" cy="1588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5" name="直接连接符 93"/>
          <p:cNvSpPr/>
          <p:nvPr/>
        </p:nvSpPr>
        <p:spPr>
          <a:xfrm rot="5400000" flipH="1">
            <a:off x="6350" y="2546985"/>
            <a:ext cx="1553210" cy="635"/>
          </a:xfrm>
          <a:prstGeom prst="line">
            <a:avLst/>
          </a:prstGeom>
          <a:ln w="25400" cap="flat" cmpd="sng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315" name="Text Box 5"/>
          <p:cNvSpPr txBox="1"/>
          <p:nvPr/>
        </p:nvSpPr>
        <p:spPr>
          <a:xfrm>
            <a:off x="285750" y="1275080"/>
            <a:ext cx="7983220" cy="60388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方正小标宋简体" charset="-122"/>
              </a:rPr>
              <a:t>档案学专业师资队伍建设的问题、举措与成效</a:t>
            </a:r>
          </a:p>
        </p:txBody>
      </p:sp>
      <p:sp>
        <p:nvSpPr>
          <p:cNvPr id="13316" name="矩形 14"/>
          <p:cNvSpPr/>
          <p:nvPr/>
        </p:nvSpPr>
        <p:spPr>
          <a:xfrm>
            <a:off x="1146175" y="2317115"/>
            <a:ext cx="7366000" cy="393827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  <a:p>
            <a:pPr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</a:pPr>
            <a:endParaRPr lang="zh-CN" altLang="en-US" sz="2400" b="1" dirty="0">
              <a:latin typeface="楷体_GB2312" pitchFamily="49" charset="-122"/>
              <a:ea typeface="方正小标宋简体" charset="-122"/>
            </a:endParaRPr>
          </a:p>
        </p:txBody>
      </p:sp>
      <p:cxnSp>
        <p:nvCxnSpPr>
          <p:cNvPr id="13317" name="直接连接符 4"/>
          <p:cNvCxnSpPr/>
          <p:nvPr/>
        </p:nvCxnSpPr>
        <p:spPr>
          <a:xfrm>
            <a:off x="914400" y="2873375"/>
            <a:ext cx="914400" cy="914400"/>
          </a:xfrm>
          <a:prstGeom prst="line">
            <a:avLst/>
          </a:prstGeom>
          <a:ln w="9525">
            <a:noFill/>
          </a:ln>
        </p:spPr>
      </p:cxn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外引内育，着力锻造一流专业师资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18"/>
          <p:cNvSpPr/>
          <p:nvPr/>
        </p:nvSpPr>
        <p:spPr>
          <a:xfrm>
            <a:off x="1208405" y="3872865"/>
            <a:ext cx="2061210" cy="121983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 eaLnBrk="0" hangingPunct="0">
              <a:lnSpc>
                <a:spcPts val="44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教学热情不高教学能力不足</a:t>
            </a:r>
          </a:p>
        </p:txBody>
      </p:sp>
      <p:sp>
        <p:nvSpPr>
          <p:cNvPr id="4" name="矩形 18"/>
          <p:cNvSpPr/>
          <p:nvPr/>
        </p:nvSpPr>
        <p:spPr>
          <a:xfrm>
            <a:off x="3879850" y="2896870"/>
            <a:ext cx="1654810" cy="316928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本科教学荣誉体系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收入分配制度改革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教学绩效评价导向</a:t>
            </a:r>
          </a:p>
        </p:txBody>
      </p:sp>
      <p:sp>
        <p:nvSpPr>
          <p:cNvPr id="8" name="右箭头 7"/>
          <p:cNvSpPr/>
          <p:nvPr/>
        </p:nvSpPr>
        <p:spPr>
          <a:xfrm>
            <a:off x="3269615" y="4223703"/>
            <a:ext cx="576000" cy="540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方正小标宋简体" charset="-122"/>
            </a:endParaRPr>
          </a:p>
        </p:txBody>
      </p:sp>
      <p:sp>
        <p:nvSpPr>
          <p:cNvPr id="7" name="矩形 18"/>
          <p:cNvSpPr/>
          <p:nvPr/>
        </p:nvSpPr>
        <p:spPr>
          <a:xfrm>
            <a:off x="6115685" y="3923665"/>
            <a:ext cx="2323465" cy="11684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激发教学热情</a:t>
            </a: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提升整体素质</a:t>
            </a:r>
          </a:p>
        </p:txBody>
      </p:sp>
      <p:sp>
        <p:nvSpPr>
          <p:cNvPr id="6" name="右箭头 5"/>
          <p:cNvSpPr/>
          <p:nvPr/>
        </p:nvSpPr>
        <p:spPr>
          <a:xfrm>
            <a:off x="5563870" y="4238308"/>
            <a:ext cx="576000" cy="540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方正小标宋简体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85" y="2392680"/>
            <a:ext cx="1404000" cy="1404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r="1004" b="9624"/>
          <a:stretch>
            <a:fillRect/>
          </a:stretch>
        </p:blipFill>
        <p:spPr>
          <a:xfrm>
            <a:off x="5939155" y="2471420"/>
            <a:ext cx="2531019" cy="1296000"/>
          </a:xfrm>
          <a:prstGeom prst="rect">
            <a:avLst/>
          </a:prstGeom>
        </p:spPr>
      </p:pic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148"/>
          <p:cNvSpPr/>
          <p:nvPr/>
        </p:nvSpPr>
        <p:spPr>
          <a:xfrm>
            <a:off x="803593" y="3088005"/>
            <a:ext cx="571500" cy="1588"/>
          </a:xfrm>
          <a:prstGeom prst="line">
            <a:avLst/>
          </a:prstGeom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" name="直接连接符 93"/>
          <p:cNvSpPr/>
          <p:nvPr/>
        </p:nvSpPr>
        <p:spPr>
          <a:xfrm rot="5400000" flipH="1">
            <a:off x="92393" y="2412683"/>
            <a:ext cx="1397000" cy="3175"/>
          </a:xfrm>
          <a:prstGeom prst="line">
            <a:avLst/>
          </a:prstGeom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147" name="Text Box 5"/>
          <p:cNvSpPr txBox="1"/>
          <p:nvPr/>
        </p:nvSpPr>
        <p:spPr>
          <a:xfrm>
            <a:off x="505460" y="1328420"/>
            <a:ext cx="5719445" cy="521970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sym typeface="Arial" panose="020B0604020202020204" pitchFamily="34" charset="0"/>
              </a:rPr>
              <a:t>未来目标：持续优化师资队伍结构</a:t>
            </a:r>
          </a:p>
        </p:txBody>
      </p:sp>
      <p:sp>
        <p:nvSpPr>
          <p:cNvPr id="6148" name="矩形 18"/>
          <p:cNvSpPr/>
          <p:nvPr/>
        </p:nvSpPr>
        <p:spPr>
          <a:xfrm>
            <a:off x="1200150" y="2537460"/>
            <a:ext cx="7301865" cy="38100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计划分不同年龄段，五年内引进二十名左右中青年优秀博士、教授；</a:t>
            </a: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强化教学科研成果导向，聘期内无成果、无项目、无业绩的一律停招研究生，且绩效工资低于平均水平；</a:t>
            </a: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严格实行退出机制，新入职教师实行准聘制，聘期内不能晋升副教授的一律转岗或者解聘。</a:t>
            </a:r>
          </a:p>
        </p:txBody>
      </p:sp>
      <p:sp>
        <p:nvSpPr>
          <p:cNvPr id="13" name="标题 7"/>
          <p:cNvSpPr>
            <a:spLocks noGrp="1"/>
          </p:cNvSpPr>
          <p:nvPr/>
        </p:nvSpPr>
        <p:spPr>
          <a:xfrm>
            <a:off x="955675" y="90805"/>
            <a:ext cx="6577330" cy="5949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外引内育，着力锻造一流专业师资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02485556"/>
  <p:tag name="KSO_WM_UNIT_PLACING_PICTURE_USER_VIEWPORT" val="{&quot;height&quot;:2319,&quot;width&quot;:3628}"/>
</p:tagLst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方正小标宋简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方正小标宋简体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1221</Words>
  <Application>Microsoft Office PowerPoint</Application>
  <PresentationFormat>全屏显示(4:3)</PresentationFormat>
  <Paragraphs>203</Paragraphs>
  <Slides>24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1_Blends</vt:lpstr>
      <vt:lpstr>创新人才培养改革的认识与实践</vt:lpstr>
      <vt:lpstr>汇报提纲</vt:lpstr>
      <vt:lpstr>【第一部分】 科学定位，始终依托一级学科办学 </vt:lpstr>
      <vt:lpstr>PowerPoint 演示文稿</vt:lpstr>
      <vt:lpstr>PowerPoint 演示文稿</vt:lpstr>
      <vt:lpstr>【第二部分】 外引内育，着力锻造一流专业师资 </vt:lpstr>
      <vt:lpstr>PowerPoint 演示文稿</vt:lpstr>
      <vt:lpstr>PowerPoint 演示文稿</vt:lpstr>
      <vt:lpstr>PowerPoint 演示文稿</vt:lpstr>
      <vt:lpstr>【第三部分】 瞄准需求，精心打造一流课程体系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【第四部分】 多方协同，全面落实一流质量保障 </vt:lpstr>
      <vt:lpstr>PowerPoint 演示文稿</vt:lpstr>
      <vt:lpstr>PowerPoint 演示文稿</vt:lpstr>
      <vt:lpstr>谢谢大家！欢迎批评指正！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abc</cp:lastModifiedBy>
  <cp:revision>5758</cp:revision>
  <dcterms:created xsi:type="dcterms:W3CDTF">2015-07-19T06:52:00Z</dcterms:created>
  <dcterms:modified xsi:type="dcterms:W3CDTF">2020-05-24T12:33:09Z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2052-11.1.0.9584</vt:lpwstr>
  </property>
  <property fmtid="{D5CDD505-2E9C-101B-9397-08002B2CF9AE}" pid="4" name="KSORubyTemplateID">
    <vt:lpwstr>13</vt:lpwstr>
  </property>
</Properties>
</file>